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75" r:id="rId3"/>
    <p:sldId id="269" r:id="rId4"/>
    <p:sldId id="268" r:id="rId5"/>
    <p:sldId id="277" r:id="rId6"/>
    <p:sldId id="280" r:id="rId7"/>
    <p:sldId id="278" r:id="rId8"/>
    <p:sldId id="283" r:id="rId9"/>
    <p:sldId id="282" r:id="rId10"/>
    <p:sldId id="281" r:id="rId11"/>
    <p:sldId id="270" r:id="rId12"/>
    <p:sldId id="276" r:id="rId13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2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3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5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3" y="9428165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2950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2" y="4714876"/>
            <a:ext cx="548704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5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9428165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5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3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5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3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0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2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4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BE" sz="180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779912" y="6686137"/>
            <a:ext cx="1620000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82040"/>
            <a:ext cx="2895600" cy="476250"/>
          </a:xfrm>
        </p:spPr>
        <p:txBody>
          <a:bodyPr/>
          <a:lstStyle>
            <a:lvl1pPr>
              <a:defRPr sz="8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816000" y="6669360"/>
            <a:ext cx="15120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60000"/>
            <a:ext cx="2895600" cy="484187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248" y="6530454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rgbClr val="0F5494"/>
                </a:solidFill>
              </a:defRPr>
            </a:lvl1pPr>
          </a:lstStyle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DG Justice and Consumers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DG Justice and Consumers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Project Modifications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39752" y="667984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00" dirty="0"/>
              <a:t>DG Justice and Consumers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Formal Amendment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55600" lvl="1" indent="-355600">
              <a:lnSpc>
                <a:spcPct val="150000"/>
              </a:lnSpc>
            </a:pPr>
            <a:endParaRPr lang="en-GB" sz="2200" b="0" dirty="0" smtClean="0"/>
          </a:p>
          <a:p>
            <a:pPr marL="355600" lvl="1" indent="-355600">
              <a:lnSpc>
                <a:spcPct val="150000"/>
              </a:lnSpc>
            </a:pPr>
            <a:r>
              <a:rPr lang="en-GB" sz="2200" b="0" dirty="0" smtClean="0"/>
              <a:t>Addition/withdrawal of a co-beneficiary</a:t>
            </a:r>
          </a:p>
          <a:p>
            <a:pPr marL="355600" lvl="1" indent="-355600">
              <a:lnSpc>
                <a:spcPct val="150000"/>
              </a:lnSpc>
            </a:pPr>
            <a:r>
              <a:rPr lang="en-GB" sz="2200" b="0" dirty="0"/>
              <a:t>Implementation period of the project</a:t>
            </a:r>
          </a:p>
          <a:p>
            <a:pPr marL="355600" lvl="1" indent="-355600">
              <a:lnSpc>
                <a:spcPct val="150000"/>
              </a:lnSpc>
            </a:pPr>
            <a:r>
              <a:rPr lang="en-GB" sz="2200" b="0" dirty="0" smtClean="0"/>
              <a:t>Budget changes exceeding 20% of a budget heading</a:t>
            </a:r>
          </a:p>
          <a:p>
            <a:pPr marL="355600" lvl="1" indent="-355600">
              <a:lnSpc>
                <a:spcPct val="150000"/>
              </a:lnSpc>
            </a:pPr>
            <a:r>
              <a:rPr lang="en-GB" sz="2200" b="0" dirty="0"/>
              <a:t>Adaptation of Annex 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6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352425" lvl="2" indent="-342900">
              <a:buFont typeface="Arial" pitchFamily="34" charset="0"/>
              <a:buChar char="•"/>
            </a:pPr>
            <a:r>
              <a:rPr lang="en-GB" sz="2200" dirty="0" smtClean="0"/>
              <a:t>Check the agreement and the Guide for Action Grants</a:t>
            </a:r>
          </a:p>
          <a:p>
            <a:pPr marL="352425" lvl="2" indent="-342900">
              <a:buFont typeface="Arial" pitchFamily="34" charset="0"/>
              <a:buChar char="•"/>
            </a:pPr>
            <a:r>
              <a:rPr lang="en-GB" sz="2200" dirty="0" smtClean="0"/>
              <a:t>Collect the relevant documents</a:t>
            </a:r>
          </a:p>
          <a:p>
            <a:pPr marL="923925" lvl="3" indent="-45720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F5494"/>
                </a:solidFill>
                <a:latin typeface="+mn-lt"/>
              </a:rPr>
              <a:t>See </a:t>
            </a:r>
            <a:r>
              <a:rPr lang="fr-BE" sz="1400" dirty="0" smtClean="0">
                <a:solidFill>
                  <a:srgbClr val="0F5494"/>
                </a:solidFill>
                <a:latin typeface="+mn-lt"/>
              </a:rPr>
              <a:t>pages </a:t>
            </a:r>
            <a:r>
              <a:rPr lang="fr-BE" sz="1400" dirty="0">
                <a:solidFill>
                  <a:srgbClr val="0F5494"/>
                </a:solidFill>
                <a:latin typeface="+mn-lt"/>
              </a:rPr>
              <a:t>40 to </a:t>
            </a:r>
            <a:r>
              <a:rPr lang="fr-BE" sz="1400" dirty="0" smtClean="0">
                <a:solidFill>
                  <a:srgbClr val="0F5494"/>
                </a:solidFill>
                <a:latin typeface="+mn-lt"/>
              </a:rPr>
              <a:t>42 in the Guide for Action Grants</a:t>
            </a:r>
            <a:endParaRPr lang="en-GB" sz="1400" dirty="0">
              <a:solidFill>
                <a:srgbClr val="0F5494"/>
              </a:solidFill>
              <a:latin typeface="+mn-lt"/>
            </a:endParaRPr>
          </a:p>
          <a:p>
            <a:pPr marL="352425" lvl="2" indent="-342900">
              <a:buFont typeface="Arial" pitchFamily="34" charset="0"/>
              <a:buChar char="•"/>
            </a:pPr>
            <a:r>
              <a:rPr lang="en-GB" sz="2200" dirty="0" smtClean="0"/>
              <a:t>Be precise when you contact the Commission</a:t>
            </a:r>
          </a:p>
          <a:p>
            <a:pPr marL="923925" lvl="3" indent="-45720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F5494"/>
                </a:solidFill>
                <a:latin typeface="+mn-lt"/>
              </a:rPr>
              <a:t>Agreement number </a:t>
            </a:r>
          </a:p>
          <a:p>
            <a:pPr marL="923925" lvl="3" indent="-45720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F5494"/>
                </a:solidFill>
                <a:latin typeface="+mn-lt"/>
              </a:rPr>
              <a:t>Workstream number</a:t>
            </a:r>
          </a:p>
          <a:p>
            <a:pPr marL="923925" lvl="3" indent="-45720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F5494"/>
                </a:solidFill>
                <a:latin typeface="+mn-lt"/>
              </a:rPr>
              <a:t>Activity or output number</a:t>
            </a:r>
          </a:p>
          <a:p>
            <a:pPr marL="923925" lvl="3" indent="-45720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F5494"/>
                </a:solidFill>
                <a:latin typeface="+mn-lt"/>
              </a:rPr>
              <a:t>Budget line number</a:t>
            </a:r>
          </a:p>
          <a:p>
            <a:pPr marL="923925" lvl="3" indent="-45720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F5494"/>
                </a:solidFill>
                <a:latin typeface="+mn-lt"/>
              </a:rPr>
              <a:t>Event/publication name</a:t>
            </a:r>
          </a:p>
          <a:p>
            <a:pPr marL="352425" lvl="2" indent="-342900">
              <a:buFont typeface="Arial" pitchFamily="34" charset="0"/>
              <a:buChar char="•"/>
            </a:pPr>
            <a:r>
              <a:rPr lang="en-GB" sz="2200" dirty="0" smtClean="0"/>
              <a:t>Limit changes</a:t>
            </a:r>
          </a:p>
          <a:p>
            <a:pPr marL="352425" lvl="2" indent="-342900">
              <a:buFont typeface="Arial" pitchFamily="34" charset="0"/>
              <a:buChar char="•"/>
            </a:pPr>
            <a:r>
              <a:rPr lang="en-GB" sz="2200" dirty="0" smtClean="0"/>
              <a:t>File all the relevant documents with your agreement</a:t>
            </a:r>
            <a:endParaRPr lang="en-GB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2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lvl="2" indent="0" algn="ctr"/>
            <a:r>
              <a:rPr lang="fr-BE" sz="2200" dirty="0" smtClean="0"/>
              <a:t>Thank you</a:t>
            </a:r>
            <a:r>
              <a:rPr lang="fr-BE" sz="2200" dirty="0"/>
              <a:t> </a:t>
            </a:r>
            <a:r>
              <a:rPr lang="fr-BE" sz="2200" dirty="0" smtClean="0"/>
              <a:t>for your attention !</a:t>
            </a:r>
            <a:endParaRPr lang="fr-BE" sz="2200" dirty="0"/>
          </a:p>
          <a:p>
            <a:pPr lvl="2"/>
            <a:endParaRPr lang="en-GB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cs typeface="Arial" charset="0"/>
              </a:rPr>
              <a:t>are exceptions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may not </a:t>
            </a:r>
            <a:r>
              <a:rPr lang="en-GB" sz="2000" dirty="0"/>
              <a:t>substantially modify the </a:t>
            </a:r>
            <a:r>
              <a:rPr lang="en-GB" sz="2000" dirty="0" smtClean="0"/>
              <a:t>project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cs typeface="Arial" charset="0"/>
              </a:rPr>
              <a:t>must have an EU added value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shall </a:t>
            </a:r>
            <a:r>
              <a:rPr lang="en-GB" sz="2000" dirty="0"/>
              <a:t>respect the principle of equality of treatment of </a:t>
            </a:r>
            <a:r>
              <a:rPr lang="en-GB" sz="2000" dirty="0" smtClean="0"/>
              <a:t>applicants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shall </a:t>
            </a:r>
            <a:r>
              <a:rPr lang="en-GB" sz="2000" dirty="0"/>
              <a:t>comply with the provisions of the </a:t>
            </a:r>
            <a:r>
              <a:rPr lang="en-GB" sz="2000" dirty="0" smtClean="0"/>
              <a:t>Justice programme, </a:t>
            </a:r>
            <a:r>
              <a:rPr lang="en-GB" sz="2000" dirty="0"/>
              <a:t>the </a:t>
            </a:r>
            <a:r>
              <a:rPr lang="en-GB" sz="2000" dirty="0" smtClean="0"/>
              <a:t>call </a:t>
            </a:r>
            <a:r>
              <a:rPr lang="en-GB" sz="2000" dirty="0"/>
              <a:t>for proposals and the grant </a:t>
            </a:r>
            <a:r>
              <a:rPr lang="en-GB" sz="2000" dirty="0" smtClean="0"/>
              <a:t>agreement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/>
              <a:t>may </a:t>
            </a:r>
            <a:r>
              <a:rPr lang="en-GB" sz="2000" dirty="0"/>
              <a:t>not </a:t>
            </a:r>
            <a:r>
              <a:rPr lang="en-GB" sz="2000" dirty="0" smtClean="0"/>
              <a:t>increase the </a:t>
            </a:r>
            <a:r>
              <a:rPr lang="en-GB" sz="2000" dirty="0"/>
              <a:t>maximum grant </a:t>
            </a:r>
            <a:r>
              <a:rPr lang="en-GB" sz="2000" dirty="0" smtClean="0"/>
              <a:t>amount or co-financing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5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Provisions in Grant Agreements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z="2200" dirty="0" smtClean="0"/>
          </a:p>
          <a:p>
            <a:r>
              <a:rPr lang="en-GB" sz="2200" dirty="0" smtClean="0"/>
              <a:t>Amendments to the </a:t>
            </a:r>
            <a:r>
              <a:rPr lang="en-GB" sz="2200" dirty="0" smtClean="0"/>
              <a:t>agreement </a:t>
            </a:r>
            <a:r>
              <a:rPr lang="en-GB" sz="2200" dirty="0" smtClean="0"/>
              <a:t>– Article II.12</a:t>
            </a:r>
          </a:p>
          <a:p>
            <a:endParaRPr lang="en-GB" sz="1000" dirty="0" smtClean="0"/>
          </a:p>
          <a:p>
            <a:r>
              <a:rPr lang="en-GB" sz="2200" dirty="0" smtClean="0"/>
              <a:t>Budget transfers not exceeding 20% of a budget category (heading) – Articles II.22 and I.12</a:t>
            </a:r>
          </a:p>
          <a:p>
            <a:endParaRPr lang="en-GB" sz="1000" dirty="0" smtClean="0"/>
          </a:p>
          <a:p>
            <a:r>
              <a:rPr lang="en-GB" sz="2200" dirty="0" smtClean="0"/>
              <a:t>Additional sub-contracting – Article I.9</a:t>
            </a:r>
          </a:p>
          <a:p>
            <a:endParaRPr lang="en-GB" sz="1000" dirty="0" smtClean="0"/>
          </a:p>
          <a:p>
            <a:r>
              <a:rPr lang="en-GB" sz="2200" dirty="0"/>
              <a:t>Staff changes – Article </a:t>
            </a:r>
            <a:r>
              <a:rPr lang="en-GB" sz="2200" dirty="0" smtClean="0"/>
              <a:t>I.14</a:t>
            </a:r>
          </a:p>
          <a:p>
            <a:pPr marL="0" indent="0">
              <a:buNone/>
            </a:pPr>
            <a:endParaRPr lang="fr-BE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Requests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" lvl="2" indent="0" algn="ctr"/>
            <a:r>
              <a:rPr lang="en-GB" sz="1600" b="1" dirty="0">
                <a:solidFill>
                  <a:srgbClr val="FF0000"/>
                </a:solidFill>
              </a:rPr>
              <a:t>Check pages </a:t>
            </a:r>
            <a:r>
              <a:rPr lang="en-GB" sz="1600" b="1">
                <a:solidFill>
                  <a:srgbClr val="FF0000"/>
                </a:solidFill>
              </a:rPr>
              <a:t>40-42  </a:t>
            </a:r>
            <a:r>
              <a:rPr lang="en-GB" sz="1600" b="1" smtClean="0">
                <a:solidFill>
                  <a:srgbClr val="FF0000"/>
                </a:solidFill>
              </a:rPr>
              <a:t>of </a:t>
            </a:r>
            <a:r>
              <a:rPr lang="en-GB" sz="1600" b="1" dirty="0">
                <a:solidFill>
                  <a:srgbClr val="FF0000"/>
                </a:solidFill>
              </a:rPr>
              <a:t>the Guide for Action Grants</a:t>
            </a:r>
          </a:p>
          <a:p>
            <a:pPr marL="9525" lvl="2" indent="0"/>
            <a:endParaRPr lang="en-GB" sz="1000" b="1" dirty="0" smtClean="0"/>
          </a:p>
          <a:p>
            <a:pPr marL="9525" lvl="2" indent="0"/>
            <a:r>
              <a:rPr lang="en-GB" sz="2000" b="1" dirty="0" smtClean="0"/>
              <a:t>WHO ? </a:t>
            </a:r>
          </a:p>
          <a:p>
            <a:pPr marL="1689100" lvl="2" indent="-258763"/>
            <a:r>
              <a:rPr lang="en-GB" sz="1600" dirty="0" smtClean="0">
                <a:sym typeface="Wingdings" pitchFamily="1" charset="2"/>
              </a:rPr>
              <a:t></a:t>
            </a:r>
            <a:r>
              <a:rPr lang="en-GB" sz="1600" dirty="0" smtClean="0"/>
              <a:t> </a:t>
            </a:r>
            <a:r>
              <a:rPr lang="en-GB" sz="1600" dirty="0"/>
              <a:t>legal </a:t>
            </a:r>
            <a:r>
              <a:rPr lang="en-GB" sz="1600" dirty="0" smtClean="0"/>
              <a:t>representative or contact person of the coordinator on   behalf of the whole partnership</a:t>
            </a:r>
          </a:p>
          <a:p>
            <a:pPr marL="352425" lvl="2" indent="-342900">
              <a:buFont typeface="Arial" pitchFamily="34" charset="0"/>
              <a:buChar char="•"/>
            </a:pPr>
            <a:endParaRPr lang="en-GB" sz="1000" dirty="0" smtClean="0"/>
          </a:p>
          <a:p>
            <a:pPr marL="9525" lvl="2" indent="0"/>
            <a:r>
              <a:rPr lang="en-GB" sz="2000" b="1" dirty="0" smtClean="0"/>
              <a:t>WHEN ?</a:t>
            </a:r>
          </a:p>
          <a:p>
            <a:pPr marL="1704975" lvl="2" indent="-266700">
              <a:buFont typeface="Wingdings"/>
              <a:buChar char="à"/>
            </a:pPr>
            <a:r>
              <a:rPr lang="en-GB" sz="1600" dirty="0" smtClean="0"/>
              <a:t>before </a:t>
            </a:r>
            <a:r>
              <a:rPr lang="en-GB" sz="1600" dirty="0"/>
              <a:t>the change takes effect and at least one month before the end of the eligibility </a:t>
            </a:r>
            <a:r>
              <a:rPr lang="en-GB" sz="1600" dirty="0" smtClean="0"/>
              <a:t>period</a:t>
            </a:r>
          </a:p>
          <a:p>
            <a:pPr marL="295275" lvl="2" indent="-285750">
              <a:buFont typeface="Wingdings"/>
              <a:buChar char="à"/>
            </a:pPr>
            <a:endParaRPr lang="fr-BE" sz="1000" dirty="0"/>
          </a:p>
          <a:p>
            <a:pPr marL="9525" lvl="2" indent="0"/>
            <a:r>
              <a:rPr lang="en-GB" sz="2000" b="1" dirty="0" smtClean="0"/>
              <a:t>HOW</a:t>
            </a:r>
          </a:p>
          <a:p>
            <a:pPr marL="1704975" lvl="2" indent="-266700"/>
            <a:r>
              <a:rPr lang="en-GB" sz="1600" dirty="0" smtClean="0">
                <a:sym typeface="Wingdings" pitchFamily="1" charset="2"/>
              </a:rPr>
              <a:t> </a:t>
            </a:r>
            <a:r>
              <a:rPr lang="en-GB" sz="1600" dirty="0" smtClean="0"/>
              <a:t>in </a:t>
            </a:r>
            <a:r>
              <a:rPr lang="en-GB" sz="1600" dirty="0"/>
              <a:t>writing </a:t>
            </a:r>
            <a:endParaRPr lang="en-GB" sz="1600" dirty="0" smtClean="0"/>
          </a:p>
          <a:p>
            <a:pPr marL="1704975" lvl="2" indent="-266700"/>
            <a:r>
              <a:rPr lang="en-GB" sz="1600" dirty="0" smtClean="0">
                <a:sym typeface="Wingdings" pitchFamily="1" charset="2"/>
              </a:rPr>
              <a:t> </a:t>
            </a:r>
            <a:r>
              <a:rPr lang="fr-BE" sz="1600" dirty="0"/>
              <a:t>justification</a:t>
            </a:r>
            <a:endParaRPr lang="en-GB" sz="1600" dirty="0"/>
          </a:p>
          <a:p>
            <a:pPr marL="1724025" lvl="2" indent="-285750">
              <a:buFont typeface="Wingdings"/>
              <a:buChar char="à"/>
            </a:pPr>
            <a:r>
              <a:rPr lang="en-GB" sz="1600" dirty="0" smtClean="0"/>
              <a:t>supporting documents</a:t>
            </a:r>
          </a:p>
          <a:p>
            <a:pPr marL="1724025" lvl="2" indent="-285750">
              <a:buFont typeface="Wingdings"/>
              <a:buChar char="à"/>
            </a:pPr>
            <a:endParaRPr lang="en-GB" sz="1600" dirty="0" smtClean="0"/>
          </a:p>
          <a:p>
            <a:pPr marL="1438275" lvl="2" indent="0"/>
            <a:endParaRPr lang="fr-BE" sz="1600" dirty="0"/>
          </a:p>
          <a:p>
            <a:pPr marL="1438275" lvl="2" indent="0"/>
            <a:endParaRPr lang="en-GB" sz="1600" dirty="0" smtClean="0"/>
          </a:p>
          <a:p>
            <a:pPr marL="9525" lvl="2" indent="0"/>
            <a:endParaRPr lang="en-GB" sz="1600" dirty="0" smtClean="0"/>
          </a:p>
          <a:p>
            <a:pPr lvl="2"/>
            <a:endParaRPr lang="fr-BE" sz="1600" dirty="0">
              <a:solidFill>
                <a:schemeClr val="tx2"/>
              </a:solidFill>
            </a:endParaRPr>
          </a:p>
          <a:p>
            <a:pPr lvl="2"/>
            <a:endParaRPr lang="en-GB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6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20% Rule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633788"/>
          </a:xfrm>
        </p:spPr>
        <p:txBody>
          <a:bodyPr/>
          <a:lstStyle/>
          <a:p>
            <a:r>
              <a:rPr lang="en-GB" sz="2000" dirty="0"/>
              <a:t>20% </a:t>
            </a:r>
            <a:r>
              <a:rPr lang="en-GB" sz="2000" dirty="0" smtClean="0"/>
              <a:t>increase of </a:t>
            </a:r>
            <a:r>
              <a:rPr lang="en-GB" sz="2000" dirty="0"/>
              <a:t>the heading for which the transfer is </a:t>
            </a:r>
            <a:r>
              <a:rPr lang="en-GB" sz="2000" dirty="0" smtClean="0"/>
              <a:t>intended</a:t>
            </a:r>
          </a:p>
          <a:p>
            <a:endParaRPr lang="en-GB" sz="2000" dirty="0" smtClean="0"/>
          </a:p>
          <a:p>
            <a:r>
              <a:rPr lang="en-GB" sz="2000" dirty="0"/>
              <a:t>Indirect costs (Heading F) may not be increased</a:t>
            </a:r>
          </a:p>
          <a:p>
            <a:endParaRPr lang="en-GB" sz="2000" dirty="0" smtClean="0"/>
          </a:p>
          <a:p>
            <a:r>
              <a:rPr lang="en-GB" sz="2000" dirty="0" smtClean="0"/>
              <a:t>Costs must be eligible (Article II.19)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Indicated in the estimated budget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Necessary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Reasonable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Incurred during the eligibility period, recorded in the accounts, etc.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8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20% </a:t>
            </a:r>
            <a:r>
              <a:rPr lang="en-GB" dirty="0" smtClean="0"/>
              <a:t>Rule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The action must be implemented as described in Annex </a:t>
            </a:r>
            <a:r>
              <a:rPr lang="en-GB" sz="2000" dirty="0" smtClean="0"/>
              <a:t>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Activities and outputs may not be reduced/cancelled to free funds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000" b="0" dirty="0"/>
          </a:p>
          <a:p>
            <a:r>
              <a:rPr lang="fr-BE" sz="2000" dirty="0"/>
              <a:t>Changes are cumulative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Monitor </a:t>
            </a:r>
            <a:r>
              <a:rPr lang="en-GB" sz="1600" b="0" dirty="0"/>
              <a:t>your expenses and these of your co-beneficiaries closely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Report expenses in the initial estimated budget/financial statement (Annex III to the agreement)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/>
              <a:t>The Commission will check that no budget heading has been increased by more than 20% after reception of the final </a:t>
            </a:r>
            <a:r>
              <a:rPr lang="en-GB" sz="1600" b="0" dirty="0" smtClean="0"/>
              <a:t>report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1000" b="0" dirty="0"/>
          </a:p>
          <a:p>
            <a:r>
              <a:rPr lang="en-GB" sz="2000" dirty="0" smtClean="0"/>
              <a:t>Transfers of costs within a budget heading are possible</a:t>
            </a:r>
          </a:p>
          <a:p>
            <a:r>
              <a:rPr lang="en-GB" sz="2000" dirty="0" smtClean="0"/>
              <a:t>Transfers of costs from one co-beneficiary to another are possible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7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20% Rule -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/>
              <a:t>Allowed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Higher number of participants to training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Additional project meeting – if justified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Increased cost of a budget item</a:t>
            </a:r>
          </a:p>
          <a:p>
            <a:pPr marL="457200" lvl="1" indent="0">
              <a:buNone/>
            </a:pPr>
            <a:endParaRPr lang="fr-BE" sz="1600" b="0" dirty="0" smtClean="0"/>
          </a:p>
          <a:p>
            <a:pPr marL="400050"/>
            <a:r>
              <a:rPr lang="en-GB" sz="2000" b="1" dirty="0" smtClean="0"/>
              <a:t>Questionable</a:t>
            </a:r>
            <a:endParaRPr lang="en-GB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Increase of budget </a:t>
            </a:r>
            <a:r>
              <a:rPr lang="en-GB" sz="1600" b="0" dirty="0" smtClean="0"/>
              <a:t>heading </a:t>
            </a:r>
            <a:r>
              <a:rPr lang="en-GB" sz="1600" b="0" dirty="0" smtClean="0"/>
              <a:t>A </a:t>
            </a:r>
            <a:r>
              <a:rPr lang="en-GB" sz="1600" b="0" smtClean="0"/>
              <a:t>– </a:t>
            </a:r>
            <a:r>
              <a:rPr lang="en-GB" sz="1600" b="0" smtClean="0"/>
              <a:t>staff </a:t>
            </a:r>
            <a:r>
              <a:rPr lang="en-GB" sz="1600" b="0" dirty="0" smtClean="0"/>
              <a:t>costs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1600" b="0" dirty="0"/>
          </a:p>
          <a:p>
            <a:r>
              <a:rPr lang="en-GB" sz="2000" b="1" dirty="0" smtClean="0"/>
              <a:t>Not allowed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GB" sz="1600" dirty="0" smtClean="0"/>
              <a:t>Costs not indicated in the estimated budget</a:t>
            </a:r>
            <a:r>
              <a:rPr lang="en-GB" sz="1600" b="0" dirty="0" smtClean="0"/>
              <a:t> </a:t>
            </a:r>
            <a:endParaRPr lang="en-GB" sz="1600" b="0" dirty="0"/>
          </a:p>
          <a:p>
            <a:endParaRPr lang="en-GB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6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Non-substantial Changes </a:t>
            </a:r>
            <a:br>
              <a:rPr lang="en-GB" dirty="0" smtClean="0"/>
            </a:br>
            <a:r>
              <a:rPr lang="en-GB" dirty="0" smtClean="0"/>
              <a:t>in the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What is allowed - examples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Swap of venues of project meetings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Adaptation of the date of events or length of </a:t>
            </a:r>
            <a:r>
              <a:rPr lang="en-GB" sz="1600" b="0" dirty="0" err="1" smtClean="0"/>
              <a:t>workstream</a:t>
            </a:r>
            <a:r>
              <a:rPr lang="en-GB" sz="1600" b="0" dirty="0" smtClean="0"/>
              <a:t>, within eligibility period</a:t>
            </a:r>
          </a:p>
          <a:p>
            <a:endParaRPr lang="en-GB" sz="800" dirty="0" smtClean="0"/>
          </a:p>
          <a:p>
            <a:r>
              <a:rPr lang="en-GB" sz="2200" dirty="0" smtClean="0"/>
              <a:t>What is questionable - examples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Meetings moved to non-participating countries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Too many representatives of co-beneficiaries at project events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Transfer of an activity from one co-beneficiary to another</a:t>
            </a:r>
          </a:p>
          <a:p>
            <a:endParaRPr lang="en-GB" sz="800" dirty="0" smtClean="0"/>
          </a:p>
          <a:p>
            <a:r>
              <a:rPr lang="en-GB" sz="2200" dirty="0" smtClean="0"/>
              <a:t>Not allowed</a:t>
            </a:r>
            <a:endParaRPr lang="en-GB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b="0" dirty="0" smtClean="0"/>
              <a:t>Change </a:t>
            </a:r>
            <a:r>
              <a:rPr lang="en-GB" sz="1600" b="0" dirty="0"/>
              <a:t>of </a:t>
            </a:r>
            <a:r>
              <a:rPr lang="en-GB" sz="1600" b="0" dirty="0" smtClean="0"/>
              <a:t>methodology, </a:t>
            </a:r>
            <a:r>
              <a:rPr lang="en-GB" sz="1600" b="0" dirty="0"/>
              <a:t>c</a:t>
            </a:r>
            <a:r>
              <a:rPr lang="en-GB" sz="1600" b="0" dirty="0" smtClean="0"/>
              <a:t>hange of target groups,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600" b="0" dirty="0" smtClean="0"/>
              <a:t>Change of venue of major </a:t>
            </a:r>
            <a:r>
              <a:rPr lang="en-GB" sz="1600" b="0" dirty="0" smtClean="0"/>
              <a:t>events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DG Justice and Consumers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9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63" lvl="1" indent="-4763" algn="ctr"/>
            <a:r>
              <a:rPr lang="fr-BE" sz="2800" dirty="0" smtClean="0"/>
              <a:t>Administrative Changes</a:t>
            </a:r>
            <a:endParaRPr lang="en-GB" sz="1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200" dirty="0" smtClean="0"/>
              <a:t>Change of legal address of </a:t>
            </a:r>
            <a:r>
              <a:rPr lang="en-GB" sz="2200" dirty="0" smtClean="0"/>
              <a:t>coordinator/</a:t>
            </a:r>
            <a:r>
              <a:rPr lang="en-GB" sz="2200" dirty="0" smtClean="0"/>
              <a:t> </a:t>
            </a:r>
            <a:r>
              <a:rPr lang="en-GB" sz="2200" dirty="0" smtClean="0"/>
              <a:t>beneficiary</a:t>
            </a:r>
          </a:p>
          <a:p>
            <a:pPr>
              <a:lnSpc>
                <a:spcPct val="150000"/>
              </a:lnSpc>
            </a:pPr>
            <a:r>
              <a:rPr lang="en-GB" sz="2200" dirty="0" smtClean="0"/>
              <a:t>Change of bank account of coordinator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Change of legal representative of coordinator</a:t>
            </a:r>
          </a:p>
          <a:p>
            <a:pPr>
              <a:lnSpc>
                <a:spcPct val="150000"/>
              </a:lnSpc>
            </a:pPr>
            <a:r>
              <a:rPr lang="en-GB" sz="2200" dirty="0" smtClean="0"/>
              <a:t>Change of contact person/contact details</a:t>
            </a:r>
          </a:p>
          <a:p>
            <a:pPr>
              <a:lnSpc>
                <a:spcPct val="150000"/>
              </a:lnSpc>
            </a:pPr>
            <a:r>
              <a:rPr lang="en-GB" sz="2200" dirty="0" smtClean="0"/>
              <a:t>Statutory change of </a:t>
            </a:r>
            <a:r>
              <a:rPr lang="en-GB" sz="2200" dirty="0"/>
              <a:t>coordinator/ beneficiary</a:t>
            </a:r>
            <a:endParaRPr lang="en-GB" sz="2200" dirty="0" smtClean="0"/>
          </a:p>
          <a:p>
            <a:pPr>
              <a:lnSpc>
                <a:spcPct val="150000"/>
              </a:lnSpc>
            </a:pPr>
            <a:r>
              <a:rPr lang="fr-BE" sz="2200" dirty="0" smtClean="0"/>
              <a:t>New </a:t>
            </a:r>
            <a:r>
              <a:rPr lang="en-GB" sz="2200" dirty="0" smtClean="0"/>
              <a:t>associate partner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1600" b="1" dirty="0">
                <a:solidFill>
                  <a:srgbClr val="FF0000"/>
                </a:solidFill>
              </a:rPr>
              <a:t>Check the list of supporting documents in the Guide for Action Grants</a:t>
            </a:r>
          </a:p>
          <a:p>
            <a:pPr>
              <a:lnSpc>
                <a:spcPct val="150000"/>
              </a:lnSpc>
            </a:pPr>
            <a:endParaRPr lang="en-GB" sz="2200" b="1" dirty="0" smtClean="0"/>
          </a:p>
          <a:p>
            <a:endParaRPr lang="fr-BE" dirty="0" smtClean="0"/>
          </a:p>
          <a:p>
            <a:pPr marL="914400" lvl="2" indent="0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DG Justice and Consumers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9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612</Words>
  <Application>Microsoft Office PowerPoint</Application>
  <PresentationFormat>On-screen Show (4:3)</PresentationFormat>
  <Paragraphs>141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DG Justice and Consumers</vt:lpstr>
      <vt:lpstr>Changes</vt:lpstr>
      <vt:lpstr>Provisions in Grant Agreements</vt:lpstr>
      <vt:lpstr>Requests</vt:lpstr>
      <vt:lpstr>20% Rule</vt:lpstr>
      <vt:lpstr>20% Rule</vt:lpstr>
      <vt:lpstr>20% Rule - Examples</vt:lpstr>
      <vt:lpstr>Non-substantial Changes  in the Activities</vt:lpstr>
      <vt:lpstr>Administrative Changes</vt:lpstr>
      <vt:lpstr>Formal Amendment</vt:lpstr>
      <vt:lpstr>Recommendations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LOUIS Isabelle (JUST)</cp:lastModifiedBy>
  <cp:revision>230</cp:revision>
  <cp:lastPrinted>2016-01-25T15:21:18Z</cp:lastPrinted>
  <dcterms:created xsi:type="dcterms:W3CDTF">2011-10-28T10:25:18Z</dcterms:created>
  <dcterms:modified xsi:type="dcterms:W3CDTF">2016-01-25T15:26:50Z</dcterms:modified>
</cp:coreProperties>
</file>