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98" r:id="rId3"/>
    <p:sldId id="295" r:id="rId4"/>
    <p:sldId id="300" r:id="rId5"/>
    <p:sldId id="301" r:id="rId6"/>
    <p:sldId id="283" r:id="rId7"/>
    <p:sldId id="287" r:id="rId8"/>
    <p:sldId id="290" r:id="rId9"/>
    <p:sldId id="279" r:id="rId10"/>
    <p:sldId id="288" r:id="rId11"/>
    <p:sldId id="286" r:id="rId12"/>
    <p:sldId id="289" r:id="rId13"/>
    <p:sldId id="280" r:id="rId14"/>
    <p:sldId id="281" r:id="rId15"/>
    <p:sldId id="293" r:id="rId16"/>
    <p:sldId id="291" r:id="rId17"/>
    <p:sldId id="282" r:id="rId18"/>
    <p:sldId id="276" r:id="rId19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03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1995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4" tIns="45302" rIns="90604" bIns="4530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8" y="0"/>
            <a:ext cx="2911995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4" tIns="45302" rIns="90604" bIns="4530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60315"/>
            <a:ext cx="2911995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4" tIns="45302" rIns="90604" bIns="4530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8" y="9360315"/>
            <a:ext cx="2911995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4" tIns="45302" rIns="90604" bIns="4530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1995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4" tIns="45302" rIns="90604" bIns="4530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8" y="0"/>
            <a:ext cx="2911995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4" tIns="45302" rIns="90604" bIns="4530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8188"/>
            <a:ext cx="4929188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8" y="4680946"/>
            <a:ext cx="5375267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4" tIns="45302" rIns="90604" bIns="453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60315"/>
            <a:ext cx="2911995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4" tIns="45302" rIns="90604" bIns="4530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8" y="9360315"/>
            <a:ext cx="2911995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4" tIns="45302" rIns="90604" bIns="4530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055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04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04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04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04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04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04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44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04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653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04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04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04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04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04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0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29" y="908720"/>
            <a:ext cx="8856984" cy="2435472"/>
          </a:xfrm>
        </p:spPr>
        <p:txBody>
          <a:bodyPr/>
          <a:lstStyle/>
          <a:p>
            <a:r>
              <a:rPr lang="fr-BE" sz="4000" dirty="0" smtClean="0"/>
              <a:t>DG Justice and </a:t>
            </a:r>
            <a:r>
              <a:rPr lang="fr-BE" sz="4000" dirty="0" err="1" smtClean="0"/>
              <a:t>Consumers</a:t>
            </a:r>
            <a:r>
              <a:rPr lang="fr-BE" sz="4000" dirty="0" smtClean="0"/>
              <a:t/>
            </a:r>
            <a:br>
              <a:rPr lang="fr-BE" sz="4000" dirty="0" smtClean="0"/>
            </a:b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44" y="3789040"/>
            <a:ext cx="8033546" cy="2448272"/>
          </a:xfrm>
        </p:spPr>
        <p:txBody>
          <a:bodyPr/>
          <a:lstStyle/>
          <a:p>
            <a:r>
              <a:rPr lang="fr-BE" dirty="0" smtClean="0"/>
              <a:t>INDICATORS</a:t>
            </a:r>
          </a:p>
          <a:p>
            <a:r>
              <a:rPr lang="fr-BE" dirty="0" smtClean="0"/>
              <a:t>Quantitative report on Outputs </a:t>
            </a:r>
          </a:p>
          <a:p>
            <a:endParaRPr lang="fr-BE" dirty="0" smtClean="0"/>
          </a:p>
          <a:p>
            <a:pPr algn="r"/>
            <a:r>
              <a:rPr lang="fr-BE" sz="2000" dirty="0" smtClean="0"/>
              <a:t>By A4. Programme Management Unit</a:t>
            </a:r>
          </a:p>
          <a:p>
            <a:pPr algn="r"/>
            <a:endParaRPr lang="fr-BE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3620765" y="6669360"/>
            <a:ext cx="1907704" cy="25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800" smtClean="0"/>
              <a:t>DG Justice</a:t>
            </a:r>
          </a:p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285861"/>
            <a:ext cx="8858280" cy="714380"/>
          </a:xfrm>
        </p:spPr>
        <p:txBody>
          <a:bodyPr/>
          <a:lstStyle/>
          <a:p>
            <a:r>
              <a:rPr lang="en-GB" sz="2800" dirty="0"/>
              <a:t>Category 1:Analytical activities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71678"/>
            <a:ext cx="8715436" cy="3633788"/>
          </a:xfrm>
        </p:spPr>
        <p:txBody>
          <a:bodyPr/>
          <a:lstStyle/>
          <a:p>
            <a:pPr>
              <a:buNone/>
            </a:pPr>
            <a:r>
              <a:rPr lang="en-GB" sz="2000" b="1" u="sng" dirty="0" smtClean="0">
                <a:solidFill>
                  <a:srgbClr val="00B050"/>
                </a:solidFill>
              </a:rPr>
              <a:t>COUNT:</a:t>
            </a:r>
          </a:p>
          <a:p>
            <a:pPr>
              <a:buNone/>
            </a:pPr>
            <a:r>
              <a:rPr lang="en-GB" sz="2200" b="1" u="sng" dirty="0" smtClean="0">
                <a:solidFill>
                  <a:srgbClr val="00B050"/>
                </a:solidFill>
              </a:rPr>
              <a:t>Only once</a:t>
            </a:r>
            <a:r>
              <a:rPr lang="en-GB" sz="2200" dirty="0" smtClean="0">
                <a:solidFill>
                  <a:srgbClr val="00B050"/>
                </a:solidFill>
              </a:rPr>
              <a:t> each </a:t>
            </a:r>
            <a:r>
              <a:rPr lang="en-GB" sz="2200" u="sng" dirty="0" smtClean="0">
                <a:solidFill>
                  <a:srgbClr val="00B050"/>
                </a:solidFill>
              </a:rPr>
              <a:t>stand-alone &amp; finalised</a:t>
            </a:r>
            <a:r>
              <a:rPr lang="en-GB" sz="2200" dirty="0" smtClean="0">
                <a:solidFill>
                  <a:srgbClr val="00B050"/>
                </a:solidFill>
              </a:rPr>
              <a:t> output/deliverable.</a:t>
            </a:r>
            <a:endParaRPr lang="en-GB" sz="22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GB" sz="10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2000" b="1" u="sng" dirty="0" smtClean="0">
                <a:solidFill>
                  <a:srgbClr val="FF0000"/>
                </a:solidFill>
              </a:rPr>
              <a:t>DON’T COUNT:</a:t>
            </a:r>
          </a:p>
          <a:p>
            <a:pPr marL="633413" indent="-633413">
              <a:buNone/>
            </a:pPr>
            <a:r>
              <a:rPr lang="en-GB" sz="2000" u="sng" dirty="0" smtClean="0">
                <a:solidFill>
                  <a:srgbClr val="FF0000"/>
                </a:solidFill>
              </a:rPr>
              <a:t>X	data collection, analysis of this material and the analysis report = ONE deliverable;</a:t>
            </a:r>
          </a:p>
          <a:p>
            <a:pPr marL="633413" indent="-633413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X	draft reports;</a:t>
            </a:r>
          </a:p>
          <a:p>
            <a:pPr marL="633413" indent="-633413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X	Don’t count separately the “tools” to be used for drafting your report (e.g. questionnaires; interview questions; tables and graphs; fiches which will be compiled into a report; </a:t>
            </a:r>
            <a:r>
              <a:rPr lang="en-GB" sz="2000" u="sng" dirty="0" smtClean="0">
                <a:solidFill>
                  <a:srgbClr val="FF0000"/>
                </a:solidFill>
              </a:rPr>
              <a:t>agreed methodology for your research</a:t>
            </a:r>
            <a:r>
              <a:rPr lang="en-GB" sz="2000" dirty="0" smtClean="0">
                <a:solidFill>
                  <a:srgbClr val="FF0000"/>
                </a:solidFill>
              </a:rPr>
              <a:t>; </a:t>
            </a:r>
            <a:r>
              <a:rPr lang="en-GB" sz="2000" u="sng" dirty="0" smtClean="0">
                <a:solidFill>
                  <a:srgbClr val="FF0000"/>
                </a:solidFill>
              </a:rPr>
              <a:t>grid to collect data</a:t>
            </a:r>
            <a:r>
              <a:rPr lang="en-GB" sz="2000" dirty="0" smtClean="0">
                <a:solidFill>
                  <a:srgbClr val="FF0000"/>
                </a:solidFill>
              </a:rPr>
              <a:t>);</a:t>
            </a:r>
          </a:p>
          <a:p>
            <a:pPr marL="633413" indent="-633413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X	If more partners are drafting parts of one report, you don’t count each contribution as one separate report.</a:t>
            </a:r>
          </a:p>
          <a:p>
            <a:pPr>
              <a:buNone/>
            </a:pPr>
            <a:endParaRPr lang="en-GB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858280" cy="936625"/>
          </a:xfrm>
        </p:spPr>
        <p:txBody>
          <a:bodyPr/>
          <a:lstStyle/>
          <a:p>
            <a:r>
              <a:rPr lang="en-GB" sz="3200" dirty="0"/>
              <a:t>Category 1</a:t>
            </a:r>
            <a:r>
              <a:rPr lang="en-GB" sz="3200" dirty="0" smtClean="0"/>
              <a:t>: Analytical </a:t>
            </a:r>
            <a:r>
              <a:rPr lang="en-GB" sz="3200" dirty="0"/>
              <a:t>activities</a:t>
            </a:r>
            <a:endParaRPr lang="en-GB" sz="3200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3633788"/>
          </a:xfrm>
        </p:spPr>
        <p:txBody>
          <a:bodyPr/>
          <a:lstStyle/>
          <a:p>
            <a:pPr>
              <a:buNone/>
            </a:pPr>
            <a:r>
              <a:rPr lang="en-GB" sz="2100" b="1" u="sng" dirty="0" smtClean="0">
                <a:solidFill>
                  <a:srgbClr val="FF0000"/>
                </a:solidFill>
              </a:rPr>
              <a:t>DON’T COUNT:</a:t>
            </a:r>
          </a:p>
          <a:p>
            <a:pPr>
              <a:buNone/>
            </a:pPr>
            <a:endParaRPr lang="en-GB" sz="12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2100" u="sng" dirty="0" smtClean="0">
                <a:solidFill>
                  <a:srgbClr val="FF0000"/>
                </a:solidFill>
              </a:rPr>
              <a:t>X	Reports for the Commission as foreseen in the Grant Agreement (i.e. Progress report, Final report);</a:t>
            </a:r>
          </a:p>
          <a:p>
            <a:pPr>
              <a:buNone/>
            </a:pPr>
            <a:endParaRPr lang="en-GB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2100" dirty="0" smtClean="0">
                <a:solidFill>
                  <a:srgbClr val="FF0000"/>
                </a:solidFill>
              </a:rPr>
              <a:t>X	Documentation for the internal management and implementation of the project (e.g. Plan for the project implementation; report on a partners’ meeting or study visit; Project evaluation); </a:t>
            </a:r>
          </a:p>
          <a:p>
            <a:endParaRPr lang="en-GB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2100" dirty="0" smtClean="0">
                <a:solidFill>
                  <a:srgbClr val="FF0000"/>
                </a:solidFill>
              </a:rPr>
              <a:t>X	Reports on other types of activities (e.g. Conference report, seminar report);</a:t>
            </a:r>
          </a:p>
          <a:p>
            <a:pPr>
              <a:buNone/>
            </a:pPr>
            <a:endParaRPr lang="en-GB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2100" u="sng" dirty="0" smtClean="0">
                <a:solidFill>
                  <a:srgbClr val="FF0000"/>
                </a:solidFill>
              </a:rPr>
              <a:t>X	Training material.</a:t>
            </a:r>
          </a:p>
          <a:p>
            <a:pPr>
              <a:buNone/>
            </a:pPr>
            <a:endParaRPr lang="en-GB" sz="21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sz="22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858280" cy="936625"/>
          </a:xfrm>
        </p:spPr>
        <p:txBody>
          <a:bodyPr/>
          <a:lstStyle/>
          <a:p>
            <a:r>
              <a:rPr lang="en-GB" sz="3200" dirty="0" smtClean="0"/>
              <a:t>Category 2: Training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633788"/>
          </a:xfrm>
        </p:spPr>
        <p:txBody>
          <a:bodyPr/>
          <a:lstStyle/>
          <a:p>
            <a:pPr>
              <a:buNone/>
            </a:pPr>
            <a:endParaRPr lang="en-GB" sz="2200" u="sng" dirty="0" smtClean="0"/>
          </a:p>
          <a:p>
            <a:r>
              <a:rPr lang="en-GB" sz="2200" dirty="0" smtClean="0"/>
              <a:t>Number of training </a:t>
            </a:r>
            <a:r>
              <a:rPr lang="en-GB" sz="2200" u="sng" dirty="0" smtClean="0"/>
              <a:t>events</a:t>
            </a:r>
            <a:r>
              <a:rPr lang="en-GB" sz="2200" dirty="0" smtClean="0"/>
              <a:t> organised;</a:t>
            </a:r>
          </a:p>
          <a:p>
            <a:pPr algn="r">
              <a:buNone/>
            </a:pPr>
            <a:r>
              <a:rPr lang="en-GB" sz="2000" i="1" dirty="0" smtClean="0"/>
              <a:t> </a:t>
            </a:r>
          </a:p>
          <a:p>
            <a:r>
              <a:rPr lang="en-GB" sz="2200" u="sng" dirty="0" smtClean="0"/>
              <a:t>Groups of professionals</a:t>
            </a:r>
            <a:r>
              <a:rPr lang="en-GB" sz="2200" dirty="0" smtClean="0"/>
              <a:t> and </a:t>
            </a:r>
            <a:r>
              <a:rPr lang="en-GB" sz="2200" u="sng" dirty="0" smtClean="0"/>
              <a:t>number of persons </a:t>
            </a:r>
            <a:r>
              <a:rPr lang="en-GB" sz="2200" dirty="0" smtClean="0"/>
              <a:t>trained;</a:t>
            </a:r>
            <a:endParaRPr lang="en-GB" sz="2000" i="1" dirty="0" smtClean="0"/>
          </a:p>
          <a:p>
            <a:endParaRPr lang="en-GB" sz="2000" i="1" dirty="0" smtClean="0"/>
          </a:p>
          <a:p>
            <a:r>
              <a:rPr lang="en-GB" sz="2200" dirty="0" smtClean="0"/>
              <a:t>Number of </a:t>
            </a:r>
            <a:r>
              <a:rPr lang="en-GB" sz="2200" u="sng" dirty="0" smtClean="0"/>
              <a:t>training modules </a:t>
            </a:r>
            <a:r>
              <a:rPr lang="en-GB" sz="2200" dirty="0" smtClean="0"/>
              <a:t>developed.</a:t>
            </a:r>
          </a:p>
          <a:p>
            <a:pPr>
              <a:buNone/>
            </a:pPr>
            <a:endParaRPr lang="en-GB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858280" cy="936625"/>
          </a:xfrm>
        </p:spPr>
        <p:txBody>
          <a:bodyPr/>
          <a:lstStyle/>
          <a:p>
            <a:r>
              <a:rPr lang="en-GB" sz="3200" dirty="0"/>
              <a:t>Category 2: Training activities</a:t>
            </a:r>
            <a:endParaRPr lang="en-GB" sz="3200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3633788"/>
          </a:xfrm>
        </p:spPr>
        <p:txBody>
          <a:bodyPr/>
          <a:lstStyle/>
          <a:p>
            <a:pPr>
              <a:buFontTx/>
              <a:buChar char="-"/>
            </a:pPr>
            <a:r>
              <a:rPr lang="en-GB" sz="2100" b="1" u="sng" dirty="0" smtClean="0">
                <a:solidFill>
                  <a:srgbClr val="00B050"/>
                </a:solidFill>
              </a:rPr>
              <a:t>Training</a:t>
            </a:r>
            <a:r>
              <a:rPr lang="en-GB" sz="2100" b="1" dirty="0" smtClean="0">
                <a:solidFill>
                  <a:srgbClr val="00B050"/>
                </a:solidFill>
              </a:rPr>
              <a:t>: when a trainer transfers knowledge to a group of persons;</a:t>
            </a:r>
          </a:p>
          <a:p>
            <a:pPr>
              <a:buFontTx/>
              <a:buChar char="-"/>
            </a:pPr>
            <a:r>
              <a:rPr lang="en-GB" sz="2100" u="sng" dirty="0" smtClean="0">
                <a:solidFill>
                  <a:srgbClr val="00B050"/>
                </a:solidFill>
              </a:rPr>
              <a:t>Mutual learning activity</a:t>
            </a:r>
            <a:r>
              <a:rPr lang="en-GB" sz="2100" dirty="0" smtClean="0">
                <a:solidFill>
                  <a:srgbClr val="00B050"/>
                </a:solidFill>
              </a:rPr>
              <a:t>: when people come together to learn from each other.</a:t>
            </a:r>
          </a:p>
          <a:p>
            <a:pPr>
              <a:buFontTx/>
              <a:buChar char="-"/>
            </a:pPr>
            <a:endParaRPr lang="en-GB" sz="1000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en-GB" sz="2100" dirty="0" smtClean="0">
                <a:solidFill>
                  <a:srgbClr val="00B050"/>
                </a:solidFill>
              </a:rPr>
              <a:t>Be specific in defining the group of professionals;</a:t>
            </a:r>
          </a:p>
          <a:p>
            <a:pPr>
              <a:buFontTx/>
              <a:buChar char="-"/>
            </a:pPr>
            <a:r>
              <a:rPr lang="en-GB" sz="2100" dirty="0" smtClean="0">
                <a:solidFill>
                  <a:srgbClr val="00B050"/>
                </a:solidFill>
              </a:rPr>
              <a:t>Under training module you should count </a:t>
            </a:r>
            <a:r>
              <a:rPr lang="en-GB" sz="2100" u="sng" dirty="0" smtClean="0">
                <a:solidFill>
                  <a:srgbClr val="00B050"/>
                </a:solidFill>
              </a:rPr>
              <a:t>a specific and practical training package</a:t>
            </a:r>
            <a:r>
              <a:rPr lang="en-GB" sz="2100" dirty="0" smtClean="0">
                <a:solidFill>
                  <a:srgbClr val="00B050"/>
                </a:solidFill>
              </a:rPr>
              <a:t> that can be reproduced in more than one events.</a:t>
            </a:r>
          </a:p>
          <a:p>
            <a:pPr>
              <a:buNone/>
            </a:pPr>
            <a:endParaRPr lang="en-GB" sz="1000" u="sng" dirty="0" smtClean="0"/>
          </a:p>
          <a:p>
            <a:pPr>
              <a:buNone/>
            </a:pPr>
            <a:r>
              <a:rPr lang="en-GB" sz="2000" b="1" u="sng" dirty="0" smtClean="0">
                <a:solidFill>
                  <a:srgbClr val="FF0000"/>
                </a:solidFill>
              </a:rPr>
              <a:t>DON’T COUNT:</a:t>
            </a:r>
          </a:p>
          <a:p>
            <a:pPr>
              <a:buNone/>
            </a:pPr>
            <a:r>
              <a:rPr lang="en-GB" sz="2100" dirty="0" smtClean="0">
                <a:solidFill>
                  <a:srgbClr val="FF0000"/>
                </a:solidFill>
              </a:rPr>
              <a:t>X	training limited to project staff;</a:t>
            </a:r>
          </a:p>
          <a:p>
            <a:pPr>
              <a:buNone/>
            </a:pPr>
            <a:r>
              <a:rPr lang="en-GB" sz="2100" dirty="0" smtClean="0">
                <a:solidFill>
                  <a:srgbClr val="FF0000"/>
                </a:solidFill>
              </a:rPr>
              <a:t>X	a report on a training event should not be counted as a training module.</a:t>
            </a:r>
            <a:endParaRPr lang="en-GB" sz="21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58280" cy="936625"/>
          </a:xfrm>
        </p:spPr>
        <p:txBody>
          <a:bodyPr/>
          <a:lstStyle/>
          <a:p>
            <a:pPr marL="0" indent="0"/>
            <a:r>
              <a:rPr lang="en-GB" sz="2800" dirty="0" smtClean="0"/>
              <a:t>Category 3: Mutual learning, exchange of good practices, cooperation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5992"/>
            <a:ext cx="8358246" cy="3633788"/>
          </a:xfrm>
        </p:spPr>
        <p:txBody>
          <a:bodyPr/>
          <a:lstStyle/>
          <a:p>
            <a:pPr>
              <a:buNone/>
            </a:pPr>
            <a:endParaRPr lang="en-GB" sz="2000" u="sng" dirty="0" smtClean="0"/>
          </a:p>
          <a:p>
            <a:r>
              <a:rPr lang="en-GB" sz="2200" dirty="0" smtClean="0"/>
              <a:t>Number of </a:t>
            </a:r>
            <a:r>
              <a:rPr lang="en-GB" sz="2200" u="sng" dirty="0" smtClean="0"/>
              <a:t>events</a:t>
            </a:r>
            <a:r>
              <a:rPr lang="en-GB" sz="2200" dirty="0" smtClean="0"/>
              <a:t> organised;</a:t>
            </a:r>
          </a:p>
          <a:p>
            <a:endParaRPr lang="en-GB" sz="2000" dirty="0" smtClean="0"/>
          </a:p>
          <a:p>
            <a:r>
              <a:rPr lang="en-GB" sz="2200" u="sng" dirty="0" smtClean="0"/>
              <a:t>Groups of professionals</a:t>
            </a:r>
            <a:r>
              <a:rPr lang="en-GB" sz="2200" dirty="0" smtClean="0"/>
              <a:t> and </a:t>
            </a:r>
            <a:r>
              <a:rPr lang="en-GB" sz="2200" u="sng" dirty="0" smtClean="0"/>
              <a:t>number of persons</a:t>
            </a:r>
            <a:r>
              <a:rPr lang="en-GB" sz="2200" dirty="0" smtClean="0"/>
              <a:t> who participated in these events;</a:t>
            </a:r>
          </a:p>
          <a:p>
            <a:endParaRPr lang="en-GB" sz="2000" dirty="0" smtClean="0"/>
          </a:p>
          <a:p>
            <a:r>
              <a:rPr lang="en-GB" sz="2200" dirty="0" smtClean="0"/>
              <a:t>Number of eligible </a:t>
            </a:r>
            <a:r>
              <a:rPr lang="en-GB" sz="2200" u="sng" dirty="0" smtClean="0"/>
              <a:t>countries</a:t>
            </a:r>
            <a:r>
              <a:rPr lang="en-GB" sz="2200" dirty="0" smtClean="0"/>
              <a:t> involved in these events;</a:t>
            </a:r>
          </a:p>
          <a:p>
            <a:endParaRPr lang="en-GB" sz="2000" dirty="0" smtClean="0"/>
          </a:p>
          <a:p>
            <a:r>
              <a:rPr lang="en-GB" sz="2200" u="sng" dirty="0" smtClean="0"/>
              <a:t>Mechanisms/tools</a:t>
            </a:r>
            <a:r>
              <a:rPr lang="en-GB" sz="2200" dirty="0" smtClean="0"/>
              <a:t> of cross-border cooperation.</a:t>
            </a:r>
          </a:p>
          <a:p>
            <a:endParaRPr lang="en-GB" sz="2200" dirty="0" smtClean="0"/>
          </a:p>
          <a:p>
            <a:pPr>
              <a:buNone/>
            </a:pPr>
            <a:endParaRPr lang="en-GB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858280" cy="936625"/>
          </a:xfrm>
        </p:spPr>
        <p:txBody>
          <a:bodyPr/>
          <a:lstStyle/>
          <a:p>
            <a:pPr marL="0" indent="0"/>
            <a:r>
              <a:rPr lang="en-GB" sz="2800" dirty="0"/>
              <a:t>Category 3: Mutual learning, exchange of good practices, cooperation</a:t>
            </a:r>
            <a:endParaRPr lang="en-GB" sz="2800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5992"/>
            <a:ext cx="8358246" cy="3633788"/>
          </a:xfrm>
        </p:spPr>
        <p:txBody>
          <a:bodyPr/>
          <a:lstStyle/>
          <a:p>
            <a:pPr>
              <a:buFontTx/>
              <a:buChar char="-"/>
            </a:pPr>
            <a:endParaRPr lang="en-GB" sz="2200" u="sng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en-GB" sz="2200" u="sng" dirty="0" smtClean="0">
                <a:solidFill>
                  <a:srgbClr val="00B050"/>
                </a:solidFill>
              </a:rPr>
              <a:t>Training</a:t>
            </a:r>
            <a:r>
              <a:rPr lang="en-GB" sz="2200" dirty="0" smtClean="0">
                <a:solidFill>
                  <a:srgbClr val="00B050"/>
                </a:solidFill>
              </a:rPr>
              <a:t>: when a trainer transfers knowledge and/or skills to a group of persons;</a:t>
            </a:r>
          </a:p>
          <a:p>
            <a:pPr>
              <a:buFontTx/>
              <a:buChar char="-"/>
            </a:pPr>
            <a:endParaRPr lang="en-GB" sz="2200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en-GB" sz="2200" b="1" u="sng" dirty="0" smtClean="0">
                <a:solidFill>
                  <a:srgbClr val="00B050"/>
                </a:solidFill>
              </a:rPr>
              <a:t>Mutual learning activity</a:t>
            </a:r>
            <a:r>
              <a:rPr lang="en-GB" sz="2200" b="1" dirty="0" smtClean="0">
                <a:solidFill>
                  <a:srgbClr val="00B050"/>
                </a:solidFill>
              </a:rPr>
              <a:t>: when people come together to learn from each other;</a:t>
            </a:r>
          </a:p>
          <a:p>
            <a:pPr>
              <a:buNone/>
            </a:pPr>
            <a:endParaRPr lang="en-GB" sz="22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GB" sz="2200" dirty="0" smtClean="0">
                <a:solidFill>
                  <a:srgbClr val="00B050"/>
                </a:solidFill>
              </a:rPr>
              <a:t>-	</a:t>
            </a:r>
            <a:r>
              <a:rPr lang="en-GB" sz="2200" u="sng" dirty="0" smtClean="0">
                <a:solidFill>
                  <a:srgbClr val="00B050"/>
                </a:solidFill>
              </a:rPr>
              <a:t>Awareness-raising event</a:t>
            </a:r>
            <a:r>
              <a:rPr lang="en-GB" sz="2200" dirty="0" smtClean="0">
                <a:solidFill>
                  <a:srgbClr val="00B050"/>
                </a:solidFill>
              </a:rPr>
              <a:t>: when the aim is to provide information to a wider group of persons.</a:t>
            </a:r>
          </a:p>
          <a:p>
            <a:pPr>
              <a:buFontTx/>
              <a:buChar char="-"/>
            </a:pPr>
            <a:endParaRPr lang="en-GB" sz="2200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en-GB" sz="21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GB" sz="105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GB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858280" cy="936625"/>
          </a:xfrm>
        </p:spPr>
        <p:txBody>
          <a:bodyPr/>
          <a:lstStyle/>
          <a:p>
            <a:pPr marL="0" indent="0"/>
            <a:r>
              <a:rPr lang="en-GB" sz="2800" dirty="0"/>
              <a:t>Category 3: Mutual learning, exchange of good practices, cooperation</a:t>
            </a:r>
            <a:endParaRPr lang="en-GB" sz="2800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5992"/>
            <a:ext cx="8715404" cy="3633788"/>
          </a:xfrm>
        </p:spPr>
        <p:txBody>
          <a:bodyPr/>
          <a:lstStyle/>
          <a:p>
            <a:pPr>
              <a:buFontTx/>
              <a:buChar char="-"/>
            </a:pPr>
            <a:endParaRPr lang="en-GB" sz="1000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en-GB" sz="2100" u="sng" dirty="0" smtClean="0">
                <a:solidFill>
                  <a:srgbClr val="00B050"/>
                </a:solidFill>
              </a:rPr>
              <a:t>Mechanism/tool of cross-border cooperation:</a:t>
            </a:r>
            <a:r>
              <a:rPr lang="en-GB" sz="2100" dirty="0" smtClean="0">
                <a:solidFill>
                  <a:srgbClr val="00B050"/>
                </a:solidFill>
              </a:rPr>
              <a:t> wide notion.</a:t>
            </a:r>
          </a:p>
          <a:p>
            <a:pPr>
              <a:buFontTx/>
              <a:buChar char="-"/>
            </a:pPr>
            <a:endParaRPr lang="en-GB" sz="14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GB" sz="2100" dirty="0" smtClean="0">
                <a:solidFill>
                  <a:srgbClr val="00B050"/>
                </a:solidFill>
              </a:rPr>
              <a:t>	It should be a long-term and sustainable deliverable to be maintained </a:t>
            </a:r>
            <a:r>
              <a:rPr lang="en-GB" sz="2100" b="1" i="1" dirty="0" smtClean="0">
                <a:solidFill>
                  <a:srgbClr val="00B050"/>
                </a:solidFill>
              </a:rPr>
              <a:t>after the project’s end</a:t>
            </a:r>
            <a:r>
              <a:rPr lang="en-GB" sz="2100" i="1" dirty="0" smtClean="0">
                <a:solidFill>
                  <a:srgbClr val="00B050"/>
                </a:solidFill>
              </a:rPr>
              <a:t> </a:t>
            </a:r>
            <a:r>
              <a:rPr lang="en-GB" sz="2100" dirty="0" smtClean="0">
                <a:solidFill>
                  <a:srgbClr val="00B050"/>
                </a:solidFill>
              </a:rPr>
              <a:t>(such as a network).</a:t>
            </a:r>
          </a:p>
          <a:p>
            <a:pPr>
              <a:buNone/>
            </a:pPr>
            <a:r>
              <a:rPr lang="en-GB" sz="2100" dirty="0" smtClean="0">
                <a:solidFill>
                  <a:srgbClr val="00B050"/>
                </a:solidFill>
              </a:rPr>
              <a:t>	</a:t>
            </a:r>
            <a:r>
              <a:rPr lang="en-GB" sz="2100" dirty="0" smtClean="0">
                <a:solidFill>
                  <a:srgbClr val="FF0000"/>
                </a:solidFill>
              </a:rPr>
              <a:t>(</a:t>
            </a:r>
            <a:r>
              <a:rPr lang="en-GB" sz="2100" u="sng" dirty="0" smtClean="0">
                <a:solidFill>
                  <a:srgbClr val="FF0000"/>
                </a:solidFill>
              </a:rPr>
              <a:t>DON’T COUNT</a:t>
            </a:r>
            <a:r>
              <a:rPr lang="en-GB" sz="2100" dirty="0" smtClean="0">
                <a:solidFill>
                  <a:srgbClr val="FF0000"/>
                </a:solidFill>
              </a:rPr>
              <a:t>: field visits, deliverables counted elsewhere)</a:t>
            </a:r>
          </a:p>
          <a:p>
            <a:pPr>
              <a:buNone/>
            </a:pPr>
            <a:endParaRPr lang="en-GB" sz="14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GB" sz="2100" dirty="0" smtClean="0">
                <a:solidFill>
                  <a:srgbClr val="00B050"/>
                </a:solidFill>
              </a:rPr>
              <a:t>	It should be concrete and tangible. </a:t>
            </a:r>
          </a:p>
          <a:p>
            <a:pPr>
              <a:buNone/>
            </a:pPr>
            <a:r>
              <a:rPr lang="en-GB" sz="2100" dirty="0" smtClean="0">
                <a:solidFill>
                  <a:srgbClr val="FF0000"/>
                </a:solidFill>
              </a:rPr>
              <a:t>	(</a:t>
            </a:r>
            <a:r>
              <a:rPr lang="en-GB" sz="2100" u="sng" dirty="0" smtClean="0">
                <a:solidFill>
                  <a:srgbClr val="FF0000"/>
                </a:solidFill>
              </a:rPr>
              <a:t>DON’T COUNT</a:t>
            </a:r>
            <a:r>
              <a:rPr lang="en-GB" sz="2100" dirty="0" smtClean="0">
                <a:solidFill>
                  <a:srgbClr val="FF0000"/>
                </a:solidFill>
              </a:rPr>
              <a:t>: Exchange of knowledge or of best practice)</a:t>
            </a:r>
          </a:p>
          <a:p>
            <a:pPr>
              <a:buNone/>
            </a:pPr>
            <a:endParaRPr lang="en-GB" sz="14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GB" sz="2100" dirty="0" smtClean="0">
                <a:solidFill>
                  <a:srgbClr val="FF0000"/>
                </a:solidFill>
              </a:rPr>
              <a:t>	(</a:t>
            </a:r>
            <a:r>
              <a:rPr lang="en-GB" sz="2100" u="sng" dirty="0" smtClean="0">
                <a:solidFill>
                  <a:srgbClr val="FF0000"/>
                </a:solidFill>
              </a:rPr>
              <a:t>DON’T COUNT</a:t>
            </a:r>
            <a:r>
              <a:rPr lang="en-GB" sz="2100" dirty="0" smtClean="0">
                <a:solidFill>
                  <a:srgbClr val="FF0000"/>
                </a:solidFill>
              </a:rPr>
              <a:t>: Websites =&gt;to be counted under awareness-raising)</a:t>
            </a:r>
          </a:p>
          <a:p>
            <a:pPr>
              <a:buNone/>
            </a:pPr>
            <a:r>
              <a:rPr lang="en-GB" sz="2200" dirty="0" smtClean="0"/>
              <a:t>	</a:t>
            </a:r>
            <a:endParaRPr lang="en-GB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858280" cy="936625"/>
          </a:xfrm>
        </p:spPr>
        <p:txBody>
          <a:bodyPr/>
          <a:lstStyle/>
          <a:p>
            <a:pPr marL="0" indent="0"/>
            <a:r>
              <a:rPr lang="en-GB" sz="2800" dirty="0" smtClean="0"/>
              <a:t>Category 4: Awareness-</a:t>
            </a:r>
            <a:r>
              <a:rPr lang="en-GB" sz="2800" dirty="0" err="1" smtClean="0"/>
              <a:t>raising,information</a:t>
            </a:r>
            <a:r>
              <a:rPr lang="en-GB" sz="2800" dirty="0" smtClean="0"/>
              <a:t> and dissemination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5992"/>
            <a:ext cx="8358246" cy="3633788"/>
          </a:xfrm>
        </p:spPr>
        <p:txBody>
          <a:bodyPr/>
          <a:lstStyle/>
          <a:p>
            <a:pPr>
              <a:buNone/>
            </a:pPr>
            <a:endParaRPr lang="en-GB" sz="2000" u="sng" dirty="0" smtClean="0"/>
          </a:p>
          <a:p>
            <a:r>
              <a:rPr lang="en-GB" sz="2200" u="sng" dirty="0" smtClean="0"/>
              <a:t>Events</a:t>
            </a:r>
            <a:r>
              <a:rPr lang="en-GB" sz="2200" dirty="0" smtClean="0"/>
              <a:t> organised (e.g. campaigns, conferences, etc);</a:t>
            </a:r>
          </a:p>
          <a:p>
            <a:pPr algn="r">
              <a:buNone/>
            </a:pPr>
            <a:endParaRPr lang="en-GB" sz="2000" i="1" dirty="0" smtClean="0"/>
          </a:p>
          <a:p>
            <a:pPr algn="r">
              <a:buNone/>
            </a:pPr>
            <a:endParaRPr lang="en-GB" sz="2000" dirty="0" smtClean="0"/>
          </a:p>
          <a:p>
            <a:r>
              <a:rPr lang="en-GB" sz="2200" u="sng" dirty="0" smtClean="0"/>
              <a:t>Groups of persons</a:t>
            </a:r>
            <a:r>
              <a:rPr lang="en-GB" sz="2200" dirty="0" smtClean="0"/>
              <a:t> and </a:t>
            </a:r>
            <a:r>
              <a:rPr lang="en-GB" sz="2200" u="sng" dirty="0" smtClean="0"/>
              <a:t>number of persons</a:t>
            </a:r>
            <a:r>
              <a:rPr lang="en-GB" sz="2200" dirty="0" smtClean="0"/>
              <a:t> reached by these events;</a:t>
            </a:r>
            <a:endParaRPr lang="en-GB" sz="2000" i="1" dirty="0" smtClean="0"/>
          </a:p>
          <a:p>
            <a:endParaRPr lang="en-GB" sz="2000" dirty="0" smtClean="0"/>
          </a:p>
          <a:p>
            <a:r>
              <a:rPr lang="en-GB" sz="2200" dirty="0" smtClean="0"/>
              <a:t>Type of </a:t>
            </a:r>
            <a:r>
              <a:rPr lang="en-GB" sz="2200" u="sng" dirty="0" smtClean="0"/>
              <a:t>materials used</a:t>
            </a:r>
            <a:r>
              <a:rPr lang="en-GB" sz="2200" dirty="0" smtClean="0"/>
              <a:t> (booklets, flyers, websites, etc) and number of copies produced per type of material.</a:t>
            </a:r>
          </a:p>
          <a:p>
            <a:pPr algn="r">
              <a:buNone/>
            </a:pPr>
            <a:endParaRPr lang="en-GB" sz="2000" i="1" dirty="0" smtClean="0"/>
          </a:p>
          <a:p>
            <a:pPr>
              <a:buNone/>
            </a:pPr>
            <a:endParaRPr lang="en-GB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45956"/>
          </a:xfrm>
        </p:spPr>
        <p:txBody>
          <a:bodyPr/>
          <a:lstStyle/>
          <a:p>
            <a:pPr marL="9525" lvl="2" indent="0" algn="ctr"/>
            <a:endParaRPr lang="fr-BE" sz="2200" dirty="0" smtClean="0"/>
          </a:p>
          <a:p>
            <a:pPr marL="9525" lvl="2" indent="0" algn="ctr"/>
            <a:endParaRPr lang="fr-BE" sz="3200" b="1" dirty="0" smtClean="0"/>
          </a:p>
          <a:p>
            <a:pPr marL="9525" lvl="2" indent="0" algn="ctr"/>
            <a:r>
              <a:rPr lang="fr-BE" sz="3200" b="1" dirty="0" err="1" smtClean="0"/>
              <a:t>Thank</a:t>
            </a:r>
            <a:r>
              <a:rPr lang="fr-BE" sz="3200" b="1" dirty="0" smtClean="0"/>
              <a:t> </a:t>
            </a:r>
            <a:r>
              <a:rPr lang="fr-BE" sz="3200" b="1" dirty="0" err="1" smtClean="0"/>
              <a:t>you</a:t>
            </a:r>
            <a:r>
              <a:rPr lang="fr-BE" sz="3200" b="1" dirty="0" smtClean="0"/>
              <a:t> for </a:t>
            </a:r>
            <a:r>
              <a:rPr lang="fr-BE" sz="3200" b="1" dirty="0" err="1" smtClean="0"/>
              <a:t>your</a:t>
            </a:r>
            <a:r>
              <a:rPr lang="fr-BE" sz="3200" b="1" dirty="0" smtClean="0"/>
              <a:t> attention!</a:t>
            </a:r>
          </a:p>
          <a:p>
            <a:pPr marL="9525" lvl="2" indent="0" algn="ctr"/>
            <a:endParaRPr lang="fr-BE" sz="3200" b="1" dirty="0" smtClean="0"/>
          </a:p>
          <a:p>
            <a:pPr marL="9525" lvl="2" indent="0" algn="ctr"/>
            <a:endParaRPr lang="fr-BE" sz="3200" b="1" dirty="0" smtClean="0"/>
          </a:p>
          <a:p>
            <a:pPr marL="9525" lvl="2" indent="0" algn="ctr"/>
            <a:r>
              <a:rPr lang="fr-BE" sz="3200" b="1" dirty="0" smtClean="0"/>
              <a:t>QUESTIONS ? ? ?</a:t>
            </a:r>
            <a:endParaRPr lang="en-GB" sz="3200" b="1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4139952" y="6669360"/>
            <a:ext cx="864096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800" smtClean="0">
                <a:solidFill>
                  <a:schemeClr val="bg1"/>
                </a:solidFill>
              </a:rPr>
              <a:t>DG Justice</a:t>
            </a:r>
          </a:p>
          <a:p>
            <a:pPr>
              <a:defRPr/>
            </a:pP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00594"/>
          </a:xfrm>
        </p:spPr>
        <p:txBody>
          <a:bodyPr/>
          <a:lstStyle/>
          <a:p>
            <a:endParaRPr lang="en-GB" sz="3000" b="1" dirty="0" smtClean="0"/>
          </a:p>
          <a:p>
            <a:r>
              <a:rPr lang="en-GB" sz="3000" b="1" dirty="0" smtClean="0"/>
              <a:t>Application Form =&gt;  </a:t>
            </a:r>
            <a:r>
              <a:rPr lang="en-GB" sz="2800" b="1" dirty="0" smtClean="0"/>
              <a:t>FORECAST</a:t>
            </a:r>
          </a:p>
          <a:p>
            <a:pPr algn="r">
              <a:buNone/>
            </a:pPr>
            <a:endParaRPr lang="en-GB" sz="3000" b="1" dirty="0" smtClean="0"/>
          </a:p>
          <a:p>
            <a:r>
              <a:rPr lang="en-GB" sz="3000" b="1" dirty="0" smtClean="0"/>
              <a:t>Final Report =&gt;  </a:t>
            </a:r>
            <a:r>
              <a:rPr lang="en-GB" sz="2800" b="1" dirty="0" smtClean="0"/>
              <a:t>ACHIEVED RESULTS</a:t>
            </a:r>
          </a:p>
          <a:p>
            <a:pPr>
              <a:buNone/>
            </a:pPr>
            <a:endParaRPr lang="en-GB" sz="3000" b="1" dirty="0" smtClean="0"/>
          </a:p>
          <a:p>
            <a:endParaRPr lang="en-GB" sz="30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7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792088"/>
          </a:xfrm>
        </p:spPr>
        <p:txBody>
          <a:bodyPr/>
          <a:lstStyle/>
          <a:p>
            <a:r>
              <a:rPr lang="fr-BE" sz="1600" dirty="0" err="1" smtClean="0"/>
              <a:t>What</a:t>
            </a:r>
            <a:r>
              <a:rPr lang="fr-BE" sz="1600" dirty="0" smtClean="0"/>
              <a:t> are the </a:t>
            </a:r>
            <a:r>
              <a:rPr lang="fr-BE" sz="1600" dirty="0" err="1" smtClean="0"/>
              <a:t>indicators</a:t>
            </a:r>
            <a:r>
              <a:rPr lang="fr-BE" sz="1600" dirty="0" smtClean="0"/>
              <a:t>?</a:t>
            </a:r>
            <a:br>
              <a:rPr lang="fr-BE" sz="1600" dirty="0" smtClean="0"/>
            </a:br>
            <a:r>
              <a:rPr lang="en-GB" sz="1400" dirty="0" smtClean="0"/>
              <a:t>1) Analytical activities 2) Training activities 3) Mutual </a:t>
            </a:r>
            <a:r>
              <a:rPr lang="en-GB" sz="1400" dirty="0"/>
              <a:t>learning, exchange of good practices, cooperation</a:t>
            </a:r>
            <a:r>
              <a:rPr lang="en-GB" sz="1400" dirty="0" smtClean="0"/>
              <a:t>; 4) Awareness-raising</a:t>
            </a:r>
            <a:r>
              <a:rPr lang="en-GB" sz="1400" dirty="0"/>
              <a:t>, information and dissemination.</a:t>
            </a:r>
            <a:r>
              <a:rPr lang="fr-BE" sz="1400" dirty="0" smtClean="0"/>
              <a:t> </a:t>
            </a:r>
            <a:endParaRPr lang="en-GB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13690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581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Reporting after the end of your project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/>
              <a:t>Final </a:t>
            </a:r>
            <a:r>
              <a:rPr lang="en-GB" u="sng" dirty="0" smtClean="0"/>
              <a:t>Technical Report	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Description/Narrative </a:t>
            </a:r>
            <a:r>
              <a:rPr lang="en-GB" b="1" dirty="0"/>
              <a:t>part</a:t>
            </a:r>
            <a:r>
              <a:rPr lang="en-GB" dirty="0"/>
              <a:t> on </a:t>
            </a:r>
            <a:r>
              <a:rPr lang="en-GB" dirty="0" smtClean="0"/>
              <a:t>achievements, results </a:t>
            </a:r>
            <a:r>
              <a:rPr lang="en-GB" dirty="0"/>
              <a:t>&amp; implementation of </a:t>
            </a:r>
            <a:r>
              <a:rPr lang="en-GB" dirty="0" smtClean="0"/>
              <a:t>activities </a:t>
            </a:r>
          </a:p>
          <a:p>
            <a:r>
              <a:rPr lang="en-GB" u="sng" dirty="0" smtClean="0"/>
              <a:t>Annex 2: Final financial statement</a:t>
            </a:r>
          </a:p>
          <a:p>
            <a:pPr>
              <a:buFont typeface="Symbol"/>
              <a:buChar char="Þ"/>
            </a:pPr>
            <a:r>
              <a:rPr lang="en-GB" dirty="0" smtClean="0"/>
              <a:t>Report on the </a:t>
            </a:r>
            <a:r>
              <a:rPr lang="en-GB" b="1" dirty="0" smtClean="0"/>
              <a:t>financial statements </a:t>
            </a:r>
            <a:r>
              <a:rPr lang="en-GB" dirty="0" smtClean="0"/>
              <a:t>of the project</a:t>
            </a:r>
          </a:p>
          <a:p>
            <a:r>
              <a:rPr lang="en-GB" u="sng" dirty="0" smtClean="0"/>
              <a:t>Annex 3: Indicators</a:t>
            </a:r>
          </a:p>
          <a:p>
            <a:pPr>
              <a:buFont typeface="Symbol"/>
              <a:buChar char="Þ"/>
            </a:pPr>
            <a:r>
              <a:rPr lang="en-GB" dirty="0" smtClean="0"/>
              <a:t>Quantitative report on policy-related outputs :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Statistical </a:t>
            </a:r>
            <a:r>
              <a:rPr lang="en-GB" b="1" dirty="0" smtClean="0"/>
              <a:t>reporting on outputs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53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BE" sz="2000" dirty="0" err="1" smtClean="0"/>
              <a:t>Annex</a:t>
            </a:r>
            <a:r>
              <a:rPr lang="fr-BE" sz="2000" dirty="0" smtClean="0"/>
              <a:t> 3: </a:t>
            </a:r>
            <a:r>
              <a:rPr lang="fr-BE" sz="2000" dirty="0" err="1" smtClean="0"/>
              <a:t>Indicators</a:t>
            </a:r>
            <a:r>
              <a:rPr lang="fr-BE" sz="2000" dirty="0" smtClean="0"/>
              <a:t>	 </a:t>
            </a:r>
            <a:br>
              <a:rPr lang="fr-BE" sz="2000" dirty="0" smtClean="0"/>
            </a:br>
            <a:r>
              <a:rPr lang="fr-BE" sz="2000" dirty="0" smtClean="0"/>
              <a:t>as an </a:t>
            </a:r>
            <a:r>
              <a:rPr lang="fr-BE" sz="2000" dirty="0" err="1" smtClean="0"/>
              <a:t>excel</a:t>
            </a:r>
            <a:r>
              <a:rPr lang="fr-BE" sz="2000" dirty="0" smtClean="0"/>
              <a:t> </a:t>
            </a:r>
            <a:r>
              <a:rPr lang="fr-BE" sz="2000" dirty="0" err="1"/>
              <a:t>sheet</a:t>
            </a:r>
            <a:r>
              <a:rPr lang="fr-BE" sz="2000" dirty="0"/>
              <a:t> </a:t>
            </a:r>
            <a:r>
              <a:rPr lang="fr-BE" sz="2000" dirty="0" err="1" smtClean="0"/>
              <a:t>available</a:t>
            </a:r>
            <a:r>
              <a:rPr lang="fr-BE" sz="2000" dirty="0" smtClean="0"/>
              <a:t> </a:t>
            </a:r>
            <a:r>
              <a:rPr lang="fr-BE" sz="2000" dirty="0"/>
              <a:t>in the Call </a:t>
            </a:r>
            <a:r>
              <a:rPr lang="fr-BE" sz="2000" dirty="0" err="1"/>
              <a:t>website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48" y="2565400"/>
            <a:ext cx="5428703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44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858280" cy="936625"/>
          </a:xfrm>
        </p:spPr>
        <p:txBody>
          <a:bodyPr/>
          <a:lstStyle/>
          <a:p>
            <a:r>
              <a:rPr lang="en-GB" dirty="0" smtClean="0"/>
              <a:t>What is the use of this reporting?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633788"/>
          </a:xfrm>
        </p:spPr>
        <p:txBody>
          <a:bodyPr/>
          <a:lstStyle/>
          <a:p>
            <a:endParaRPr lang="en-GB" sz="2200" dirty="0" smtClean="0"/>
          </a:p>
          <a:p>
            <a:r>
              <a:rPr lang="en-GB" sz="2200" dirty="0" smtClean="0"/>
              <a:t>It is a </a:t>
            </a:r>
            <a:r>
              <a:rPr lang="en-GB" sz="2200" b="1" u="sng" dirty="0" smtClean="0"/>
              <a:t>Summary</a:t>
            </a:r>
            <a:r>
              <a:rPr lang="en-GB" sz="2200" dirty="0" smtClean="0"/>
              <a:t> presenting the main results of your project in </a:t>
            </a:r>
            <a:r>
              <a:rPr lang="en-GB" sz="2200" b="1" u="sng" dirty="0" smtClean="0"/>
              <a:t>quantitative terms.</a:t>
            </a:r>
            <a:endParaRPr lang="en-GB" sz="2200" dirty="0" smtClean="0"/>
          </a:p>
          <a:p>
            <a:r>
              <a:rPr lang="en-GB" sz="2200" dirty="0" smtClean="0"/>
              <a:t>The Commission requests from all projects </a:t>
            </a:r>
            <a:r>
              <a:rPr lang="en-GB" sz="2200" b="1" u="sng" dirty="0" smtClean="0"/>
              <a:t>comparable and concise information</a:t>
            </a:r>
            <a:r>
              <a:rPr lang="en-GB" sz="2200" dirty="0" smtClean="0"/>
              <a:t> on their results.</a:t>
            </a:r>
          </a:p>
          <a:p>
            <a:r>
              <a:rPr lang="en-GB" sz="2200" dirty="0" smtClean="0"/>
              <a:t>The aim is to </a:t>
            </a:r>
            <a:r>
              <a:rPr lang="en-GB" sz="2200" b="1" u="sng" dirty="0" smtClean="0"/>
              <a:t>measure</a:t>
            </a:r>
            <a:r>
              <a:rPr lang="en-GB" sz="2200" dirty="0" smtClean="0"/>
              <a:t> the performance/results of the respective </a:t>
            </a:r>
            <a:r>
              <a:rPr lang="en-GB" sz="2200" u="sng" dirty="0" smtClean="0"/>
              <a:t>call for proposals</a:t>
            </a:r>
            <a:r>
              <a:rPr lang="en-GB" sz="2200" dirty="0" smtClean="0"/>
              <a:t> and of the </a:t>
            </a:r>
            <a:r>
              <a:rPr lang="en-GB" sz="2200" u="sng" dirty="0" smtClean="0"/>
              <a:t>Programme</a:t>
            </a:r>
            <a:r>
              <a:rPr lang="en-GB" sz="2200" dirty="0" smtClean="0"/>
              <a:t>.</a:t>
            </a:r>
          </a:p>
          <a:p>
            <a:pPr>
              <a:buNone/>
            </a:pPr>
            <a:endParaRPr lang="en-GB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858280" cy="936625"/>
          </a:xfrm>
        </p:spPr>
        <p:txBody>
          <a:bodyPr/>
          <a:lstStyle/>
          <a:p>
            <a:r>
              <a:rPr lang="en-GB" dirty="0" smtClean="0"/>
              <a:t>How do you fill it out?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633788"/>
          </a:xfrm>
        </p:spPr>
        <p:txBody>
          <a:bodyPr/>
          <a:lstStyle/>
          <a:p>
            <a:r>
              <a:rPr lang="en-GB" sz="2200" dirty="0" smtClean="0"/>
              <a:t>Be consistent with the Outputs of your project, as you presented them in detail under the </a:t>
            </a:r>
            <a:r>
              <a:rPr lang="en-GB" sz="2200" dirty="0" err="1" smtClean="0"/>
              <a:t>Workstreams</a:t>
            </a:r>
            <a:r>
              <a:rPr lang="en-GB" sz="2200" dirty="0" smtClean="0"/>
              <a:t>.</a:t>
            </a:r>
          </a:p>
          <a:p>
            <a:endParaRPr lang="en-GB" sz="2200" dirty="0" smtClean="0"/>
          </a:p>
          <a:p>
            <a:r>
              <a:rPr lang="en-GB" sz="2200" dirty="0" smtClean="0"/>
              <a:t>Be realistic; don’t exaggerate; reflect the actual achievements of your project.</a:t>
            </a:r>
          </a:p>
          <a:p>
            <a:endParaRPr lang="en-GB" sz="2200" dirty="0" smtClean="0"/>
          </a:p>
          <a:p>
            <a:r>
              <a:rPr lang="en-GB" sz="2200" b="1" u="sng" dirty="0" smtClean="0"/>
              <a:t>You don’t have to fill out every box! </a:t>
            </a:r>
          </a:p>
          <a:p>
            <a:pPr>
              <a:buNone/>
            </a:pPr>
            <a:r>
              <a:rPr lang="en-GB" sz="2200" b="1" dirty="0" smtClean="0"/>
              <a:t>	</a:t>
            </a:r>
            <a:r>
              <a:rPr lang="en-GB" sz="2200" b="1" u="sng" dirty="0" smtClean="0"/>
              <a:t>Fill out ONLY the boxes relevant to your project!</a:t>
            </a:r>
          </a:p>
          <a:p>
            <a:pPr>
              <a:buNone/>
            </a:pPr>
            <a:endParaRPr lang="en-GB" sz="2200" b="1" u="sng" dirty="0" smtClean="0"/>
          </a:p>
          <a:p>
            <a:endParaRPr lang="en-GB" sz="2200" dirty="0" smtClean="0"/>
          </a:p>
          <a:p>
            <a:pPr>
              <a:buNone/>
            </a:pPr>
            <a:endParaRPr lang="en-GB" sz="2200" b="1" u="sng" dirty="0" smtClean="0"/>
          </a:p>
          <a:p>
            <a:pPr>
              <a:buNone/>
            </a:pPr>
            <a:endParaRPr lang="en-GB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858280" cy="936625"/>
          </a:xfrm>
        </p:spPr>
        <p:txBody>
          <a:bodyPr/>
          <a:lstStyle/>
          <a:p>
            <a:r>
              <a:rPr lang="en-GB" dirty="0" smtClean="0"/>
              <a:t>How do you fill it out?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633788"/>
          </a:xfrm>
        </p:spPr>
        <p:txBody>
          <a:bodyPr/>
          <a:lstStyle/>
          <a:p>
            <a:r>
              <a:rPr lang="en-GB" sz="2000" dirty="0" smtClean="0"/>
              <a:t>Avoid abbreviations (unless commonly used)!</a:t>
            </a:r>
          </a:p>
          <a:p>
            <a:pPr algn="just"/>
            <a:r>
              <a:rPr lang="en-GB" sz="2000" dirty="0" smtClean="0"/>
              <a:t>Be as specific as possible: the information should be clear to persons who haven’t read your project 	e.g. avoid referring generally to </a:t>
            </a:r>
            <a:r>
              <a:rPr lang="en-GB" sz="2000" dirty="0" smtClean="0">
                <a:solidFill>
                  <a:srgbClr val="FF0000"/>
                </a:solidFill>
              </a:rPr>
              <a:t>“volunteers”, “experts”, “NGOs”, “researchers”, “professionals”, “other EU States judges and prosecutors”, “participating NGOs”.</a:t>
            </a:r>
          </a:p>
          <a:p>
            <a:r>
              <a:rPr lang="en-GB" sz="2000" u="sng" dirty="0" smtClean="0">
                <a:solidFill>
                  <a:schemeClr val="accent2"/>
                </a:solidFill>
              </a:rPr>
              <a:t>4 categories of activities</a:t>
            </a:r>
            <a:r>
              <a:rPr lang="en-GB" sz="2000" dirty="0" smtClean="0">
                <a:solidFill>
                  <a:schemeClr val="accent2"/>
                </a:solidFill>
              </a:rPr>
              <a:t>: </a:t>
            </a:r>
            <a:r>
              <a:rPr lang="fr-BE" sz="2000" dirty="0" smtClean="0"/>
              <a:t>You </a:t>
            </a:r>
            <a:r>
              <a:rPr lang="fr-BE" sz="2000" dirty="0" err="1"/>
              <a:t>should</a:t>
            </a:r>
            <a:r>
              <a:rPr lang="fr-BE" sz="2000" dirty="0"/>
              <a:t> count the </a:t>
            </a:r>
            <a:r>
              <a:rPr lang="fr-BE" sz="2000" dirty="0" err="1"/>
              <a:t>results</a:t>
            </a:r>
            <a:r>
              <a:rPr lang="fr-BE" sz="2000" dirty="0"/>
              <a:t> of </a:t>
            </a:r>
            <a:r>
              <a:rPr lang="fr-BE" sz="2000" dirty="0" err="1"/>
              <a:t>each</a:t>
            </a:r>
            <a:r>
              <a:rPr lang="fr-BE" sz="2000" dirty="0"/>
              <a:t> </a:t>
            </a:r>
            <a:r>
              <a:rPr lang="fr-BE" sz="2000" dirty="0" err="1"/>
              <a:t>activity</a:t>
            </a:r>
            <a:r>
              <a:rPr lang="fr-BE" sz="2000" dirty="0"/>
              <a:t> </a:t>
            </a:r>
            <a:r>
              <a:rPr lang="fr-BE" sz="2000" dirty="0" err="1"/>
              <a:t>only</a:t>
            </a:r>
            <a:r>
              <a:rPr lang="fr-BE" sz="2000" dirty="0"/>
              <a:t> </a:t>
            </a:r>
            <a:r>
              <a:rPr lang="fr-BE" sz="2000" dirty="0" smtClean="0"/>
              <a:t>once. If </a:t>
            </a:r>
            <a:r>
              <a:rPr lang="fr-BE" sz="2000" dirty="0" err="1"/>
              <a:t>you</a:t>
            </a:r>
            <a:r>
              <a:rPr lang="fr-BE" sz="2000" dirty="0"/>
              <a:t> </a:t>
            </a:r>
            <a:r>
              <a:rPr lang="fr-BE" sz="2000" dirty="0" err="1"/>
              <a:t>consider</a:t>
            </a:r>
            <a:r>
              <a:rPr lang="fr-BE" sz="2000" dirty="0"/>
              <a:t> </a:t>
            </a:r>
            <a:r>
              <a:rPr lang="fr-BE" sz="2000" dirty="0" err="1"/>
              <a:t>that</a:t>
            </a:r>
            <a:r>
              <a:rPr lang="fr-BE" sz="2000" dirty="0"/>
              <a:t> an output </a:t>
            </a:r>
            <a:r>
              <a:rPr lang="fr-BE" sz="2000" dirty="0" err="1"/>
              <a:t>meets</a:t>
            </a:r>
            <a:r>
              <a:rPr lang="fr-BE" sz="2000" dirty="0"/>
              <a:t> the </a:t>
            </a:r>
            <a:r>
              <a:rPr lang="fr-BE" sz="2000" dirty="0" err="1"/>
              <a:t>criteria</a:t>
            </a:r>
            <a:r>
              <a:rPr lang="fr-BE" sz="2000" dirty="0"/>
              <a:t> of more </a:t>
            </a:r>
            <a:r>
              <a:rPr lang="fr-BE" sz="2000" dirty="0" err="1"/>
              <a:t>than</a:t>
            </a:r>
            <a:r>
              <a:rPr lang="fr-BE" sz="2000" dirty="0"/>
              <a:t> one </a:t>
            </a:r>
            <a:r>
              <a:rPr lang="fr-BE" sz="2000" dirty="0" err="1"/>
              <a:t>category</a:t>
            </a:r>
            <a:r>
              <a:rPr lang="fr-BE" sz="2000" dirty="0"/>
              <a:t> of </a:t>
            </a:r>
            <a:r>
              <a:rPr lang="fr-BE" sz="2000" dirty="0" err="1"/>
              <a:t>activities</a:t>
            </a:r>
            <a:r>
              <a:rPr lang="fr-BE" sz="2000" dirty="0"/>
              <a:t>, </a:t>
            </a:r>
            <a:r>
              <a:rPr lang="fr-BE" sz="2000" dirty="0" err="1"/>
              <a:t>you</a:t>
            </a:r>
            <a:r>
              <a:rPr lang="fr-BE" sz="2000" dirty="0"/>
              <a:t> </a:t>
            </a:r>
            <a:r>
              <a:rPr lang="fr-BE" sz="2000" dirty="0" err="1"/>
              <a:t>should</a:t>
            </a:r>
            <a:r>
              <a:rPr lang="fr-BE" sz="2000" dirty="0"/>
              <a:t> count </a:t>
            </a:r>
            <a:r>
              <a:rPr lang="fr-BE" sz="2000" dirty="0" err="1"/>
              <a:t>it</a:t>
            </a:r>
            <a:r>
              <a:rPr lang="fr-BE" sz="2000" dirty="0"/>
              <a:t> </a:t>
            </a:r>
            <a:r>
              <a:rPr lang="fr-BE" sz="2000" dirty="0" err="1"/>
              <a:t>under</a:t>
            </a:r>
            <a:r>
              <a:rPr lang="fr-BE" sz="2000" dirty="0"/>
              <a:t> the </a:t>
            </a:r>
            <a:r>
              <a:rPr lang="fr-BE" sz="2000" dirty="0" err="1" smtClean="0"/>
              <a:t>category</a:t>
            </a:r>
            <a:r>
              <a:rPr lang="fr-BE" sz="2000" dirty="0" smtClean="0"/>
              <a:t> </a:t>
            </a:r>
            <a:r>
              <a:rPr lang="fr-BE" sz="2000" dirty="0" err="1"/>
              <a:t>that</a:t>
            </a:r>
            <a:r>
              <a:rPr lang="fr-BE" sz="2000" dirty="0"/>
              <a:t> </a:t>
            </a:r>
            <a:r>
              <a:rPr lang="fr-BE" sz="2000" dirty="0" err="1"/>
              <a:t>is</a:t>
            </a:r>
            <a:r>
              <a:rPr lang="fr-BE" sz="2000" dirty="0"/>
              <a:t> </a:t>
            </a:r>
            <a:r>
              <a:rPr lang="fr-BE" sz="2000" dirty="0" err="1"/>
              <a:t>most</a:t>
            </a:r>
            <a:r>
              <a:rPr lang="fr-BE" sz="2000" dirty="0"/>
              <a:t> relevant to </a:t>
            </a:r>
            <a:r>
              <a:rPr lang="fr-BE" sz="2000" dirty="0" err="1"/>
              <a:t>its</a:t>
            </a:r>
            <a:r>
              <a:rPr lang="fr-BE" sz="2000" dirty="0"/>
              <a:t> </a:t>
            </a:r>
            <a:r>
              <a:rPr lang="fr-BE" sz="2000" dirty="0" smtClean="0"/>
              <a:t>objectives. </a:t>
            </a:r>
            <a:r>
              <a:rPr lang="en-GB" sz="2200" dirty="0" smtClean="0">
                <a:solidFill>
                  <a:schemeClr val="tx1"/>
                </a:solidFill>
              </a:rPr>
              <a:t/>
            </a:r>
            <a:br>
              <a:rPr lang="en-GB" sz="2200" dirty="0" smtClean="0">
                <a:solidFill>
                  <a:schemeClr val="tx1"/>
                </a:solidFill>
              </a:rPr>
            </a:br>
            <a:endParaRPr lang="en-GB" sz="2200" dirty="0" smtClean="0">
              <a:solidFill>
                <a:schemeClr val="tx1"/>
              </a:solidFill>
            </a:endParaRPr>
          </a:p>
          <a:p>
            <a:endParaRPr lang="en-GB" sz="2200" dirty="0" smtClean="0"/>
          </a:p>
          <a:p>
            <a:pPr>
              <a:buNone/>
            </a:pPr>
            <a:endParaRPr lang="en-GB" sz="2200" b="1" u="sng" dirty="0" smtClean="0"/>
          </a:p>
          <a:p>
            <a:pPr>
              <a:buNone/>
            </a:pPr>
            <a:endParaRPr lang="en-GB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858280" cy="936625"/>
          </a:xfrm>
        </p:spPr>
        <p:txBody>
          <a:bodyPr/>
          <a:lstStyle/>
          <a:p>
            <a:r>
              <a:rPr lang="en-GB" sz="3200" dirty="0" smtClean="0"/>
              <a:t>Category 1: Analytical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633788"/>
          </a:xfrm>
        </p:spPr>
        <p:txBody>
          <a:bodyPr/>
          <a:lstStyle/>
          <a:p>
            <a:r>
              <a:rPr lang="en-GB" sz="2200" dirty="0" smtClean="0"/>
              <a:t>Reports aiming at the collection of </a:t>
            </a:r>
            <a:r>
              <a:rPr lang="en-GB" sz="2200" u="sng" dirty="0" smtClean="0"/>
              <a:t>data and statistics</a:t>
            </a:r>
            <a:r>
              <a:rPr lang="en-GB" sz="2200" dirty="0" smtClean="0"/>
              <a:t>, the development of common methodologies on data collection, the development of </a:t>
            </a:r>
            <a:r>
              <a:rPr lang="en-GB" sz="2200" u="sng" dirty="0" smtClean="0"/>
              <a:t>indicators, benchmarks </a:t>
            </a:r>
            <a:r>
              <a:rPr lang="en-GB" sz="2200" dirty="0" smtClean="0"/>
              <a:t>etc;                                 </a:t>
            </a:r>
            <a:endParaRPr lang="en-GB" sz="2200" i="1" dirty="0" smtClean="0"/>
          </a:p>
          <a:p>
            <a:endParaRPr lang="en-GB" sz="2200" dirty="0" smtClean="0"/>
          </a:p>
          <a:p>
            <a:r>
              <a:rPr lang="en-GB" sz="2200" dirty="0" smtClean="0"/>
              <a:t>Reports aiming at providing </a:t>
            </a:r>
            <a:r>
              <a:rPr lang="en-GB" sz="2200" u="sng" dirty="0" smtClean="0"/>
              <a:t>research, analysis, evaluation and policy recommendations</a:t>
            </a:r>
            <a:r>
              <a:rPr lang="en-GB" sz="2200" dirty="0" smtClean="0"/>
              <a:t>, etc;</a:t>
            </a:r>
          </a:p>
          <a:p>
            <a:pPr>
              <a:buNone/>
            </a:pPr>
            <a:endParaRPr lang="en-GB" sz="2200" dirty="0" smtClean="0"/>
          </a:p>
          <a:p>
            <a:r>
              <a:rPr lang="en-GB" sz="2200" u="sng" dirty="0" smtClean="0"/>
              <a:t>Guides, manuals, handbooks, toolkits, educational material</a:t>
            </a:r>
            <a:r>
              <a:rPr lang="en-GB" sz="2200" dirty="0" smtClean="0"/>
              <a:t>, etc.</a:t>
            </a:r>
            <a:endParaRPr lang="en-GB" sz="2200" i="1" dirty="0" smtClean="0"/>
          </a:p>
          <a:p>
            <a:pPr algn="r">
              <a:buNone/>
            </a:pPr>
            <a:endParaRPr lang="en-GB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565</Words>
  <Application>Microsoft Office PowerPoint</Application>
  <PresentationFormat>On-screen Show (4:3)</PresentationFormat>
  <Paragraphs>159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DG Justice and Consumers </vt:lpstr>
      <vt:lpstr>PowerPoint Presentation</vt:lpstr>
      <vt:lpstr>What are the indicators? 1) Analytical activities 2) Training activities 3) Mutual learning, exchange of good practices, cooperation; 4) Awareness-raising, information and dissemination. </vt:lpstr>
      <vt:lpstr>Reporting after the end of your project</vt:lpstr>
      <vt:lpstr>Annex 3: Indicators   as an excel sheet available in the Call website</vt:lpstr>
      <vt:lpstr>What is the use of this reporting?</vt:lpstr>
      <vt:lpstr>How do you fill it out?</vt:lpstr>
      <vt:lpstr>How do you fill it out?</vt:lpstr>
      <vt:lpstr>Category 1: Analytical activities</vt:lpstr>
      <vt:lpstr>Category 1:Analytical activities</vt:lpstr>
      <vt:lpstr>Category 1: Analytical activities</vt:lpstr>
      <vt:lpstr>Category 2: Training activities</vt:lpstr>
      <vt:lpstr>Category 2: Training activities</vt:lpstr>
      <vt:lpstr>Category 3: Mutual learning, exchange of good practices, cooperation</vt:lpstr>
      <vt:lpstr>Category 3: Mutual learning, exchange of good practices, cooperation</vt:lpstr>
      <vt:lpstr>Category 3: Mutual learning, exchange of good practices, cooperation</vt:lpstr>
      <vt:lpstr>Category 4: Awareness-raising,information and dissemination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D'HOLLANDER Geert (JUST)</cp:lastModifiedBy>
  <cp:revision>241</cp:revision>
  <cp:lastPrinted>2015-11-16T15:42:47Z</cp:lastPrinted>
  <dcterms:created xsi:type="dcterms:W3CDTF">2011-10-28T10:25:18Z</dcterms:created>
  <dcterms:modified xsi:type="dcterms:W3CDTF">2016-01-25T15:03:19Z</dcterms:modified>
</cp:coreProperties>
</file>