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24" r:id="rId2"/>
    <p:sldMasterId id="2147483812" r:id="rId3"/>
    <p:sldMasterId id="2147483752" r:id="rId4"/>
    <p:sldMasterId id="2147483764" r:id="rId5"/>
    <p:sldMasterId id="2147483776" r:id="rId6"/>
    <p:sldMasterId id="2147483788" r:id="rId7"/>
  </p:sldMasterIdLst>
  <p:notesMasterIdLst>
    <p:notesMasterId r:id="rId61"/>
  </p:notesMasterIdLst>
  <p:handoutMasterIdLst>
    <p:handoutMasterId r:id="rId62"/>
  </p:handoutMasterIdLst>
  <p:sldIdLst>
    <p:sldId id="261" r:id="rId8"/>
    <p:sldId id="320" r:id="rId9"/>
    <p:sldId id="289" r:id="rId10"/>
    <p:sldId id="290" r:id="rId11"/>
    <p:sldId id="287" r:id="rId12"/>
    <p:sldId id="291" r:id="rId13"/>
    <p:sldId id="282" r:id="rId14"/>
    <p:sldId id="321" r:id="rId15"/>
    <p:sldId id="264" r:id="rId16"/>
    <p:sldId id="305" r:id="rId17"/>
    <p:sldId id="292" r:id="rId18"/>
    <p:sldId id="268" r:id="rId19"/>
    <p:sldId id="265" r:id="rId20"/>
    <p:sldId id="266" r:id="rId21"/>
    <p:sldId id="267" r:id="rId22"/>
    <p:sldId id="293" r:id="rId23"/>
    <p:sldId id="306" r:id="rId24"/>
    <p:sldId id="302" r:id="rId25"/>
    <p:sldId id="269" r:id="rId26"/>
    <p:sldId id="294" r:id="rId27"/>
    <p:sldId id="307" r:id="rId28"/>
    <p:sldId id="270" r:id="rId29"/>
    <p:sldId id="271" r:id="rId30"/>
    <p:sldId id="272" r:id="rId31"/>
    <p:sldId id="295" r:id="rId32"/>
    <p:sldId id="273" r:id="rId33"/>
    <p:sldId id="274" r:id="rId34"/>
    <p:sldId id="296" r:id="rId35"/>
    <p:sldId id="308" r:id="rId36"/>
    <p:sldId id="309" r:id="rId37"/>
    <p:sldId id="275" r:id="rId38"/>
    <p:sldId id="297" r:id="rId39"/>
    <p:sldId id="276" r:id="rId40"/>
    <p:sldId id="310" r:id="rId41"/>
    <p:sldId id="298" r:id="rId42"/>
    <p:sldId id="278" r:id="rId43"/>
    <p:sldId id="312" r:id="rId44"/>
    <p:sldId id="314" r:id="rId45"/>
    <p:sldId id="313" r:id="rId46"/>
    <p:sldId id="311" r:id="rId47"/>
    <p:sldId id="316" r:id="rId48"/>
    <p:sldId id="315" r:id="rId49"/>
    <p:sldId id="303" r:id="rId50"/>
    <p:sldId id="279" r:id="rId51"/>
    <p:sldId id="299" r:id="rId52"/>
    <p:sldId id="281" r:id="rId53"/>
    <p:sldId id="317" r:id="rId54"/>
    <p:sldId id="319" r:id="rId55"/>
    <p:sldId id="300" r:id="rId56"/>
    <p:sldId id="318" r:id="rId57"/>
    <p:sldId id="283" r:id="rId58"/>
    <p:sldId id="301" r:id="rId59"/>
    <p:sldId id="284" r:id="rId6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008000"/>
    <a:srgbClr val="3166CF"/>
    <a:srgbClr val="FFD624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78971" autoAdjust="0"/>
  </p:normalViewPr>
  <p:slideViewPr>
    <p:cSldViewPr>
      <p:cViewPr varScale="1">
        <p:scale>
          <a:sx n="92" d="100"/>
          <a:sy n="92" d="100"/>
        </p:scale>
        <p:origin x="-25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59" y="-101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6" y="1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751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6" y="9444751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6" y="1"/>
            <a:ext cx="2949840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2"/>
            <a:ext cx="5445127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751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DG Justice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6" y="9444751"/>
            <a:ext cx="2949840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0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6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57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5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1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9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59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48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6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0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6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65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4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31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44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41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4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62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8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77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514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46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47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47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568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36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7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1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746125"/>
            <a:ext cx="497046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3450"/>
            <a:ext cx="5444490" cy="48563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5567">
              <a:lnSpc>
                <a:spcPct val="80000"/>
              </a:lnSpc>
              <a:defRPr/>
            </a:pPr>
            <a:endParaRPr lang="en-GB" sz="9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8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0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989999"/>
            <a:ext cx="9144000" cy="5868000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199975"/>
            <a:ext cx="1512000" cy="10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40058" y="6669361"/>
            <a:ext cx="864095" cy="215899"/>
          </a:xfrm>
        </p:spPr>
        <p:txBody>
          <a:bodyPr/>
          <a:lstStyle>
            <a:lvl1pPr>
              <a:defRPr sz="8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845A-E13A-4A5B-ADC8-4E3C6BE5E551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5866-2349-42AA-AD2B-A058B602531E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E4FF-FC50-4796-BEB8-1F4B8936D7E3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DB3-A398-4059-AF39-8B069AB15378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3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3B03-197F-495A-B8B5-F1D6FD0308D9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1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92C5-0044-49C5-B80B-F521F6E57959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1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FD1-DE73-45EA-B2E9-819CF92AC7A6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1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7D7-5693-4552-9A60-CCE4E63408E6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85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AC6-558C-4E2A-BC96-5EACA5A7BC80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3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474-D603-4562-B8C3-C31EA4D1FB55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79912" y="6659562"/>
            <a:ext cx="1584176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800" b="0" dirty="0" smtClean="0"/>
              <a:t>DG Justice and </a:t>
            </a:r>
            <a:r>
              <a:rPr lang="en-GB" sz="800" b="0" noProof="0" dirty="0" smtClean="0"/>
              <a:t>Consumers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88224" y="6292329"/>
            <a:ext cx="2133600" cy="476250"/>
          </a:xfrm>
        </p:spPr>
        <p:txBody>
          <a:bodyPr anchor="b"/>
          <a:lstStyle>
            <a:lvl1pPr algn="r">
              <a:defRPr sz="1050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fld id="{72A19E4F-E964-482E-B3CD-6CA06E4EF3B6}" type="slidenum">
              <a:rPr lang="fr-BE" smtClean="0"/>
              <a:pPr>
                <a:defRPr/>
              </a:pPr>
              <a:t>‹#›</a:t>
            </a:fld>
            <a:endParaRPr lang="fr-BE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3E0E-1CE3-42F5-9F6B-DE618C232069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2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1DFE-38AA-436B-A560-515D0C7121A1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3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CE4C-538F-4E31-8355-B6190B8B6490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3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166A-65BC-489C-B7CD-61114A4AF8CF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53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5DE7-C101-4B65-AA42-9F6C86022AB5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0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E560-7C14-4770-9FC3-3C00B65FD9C5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58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65A8-3E47-42E0-BBDB-4A27506AC984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9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D6CD-23DC-4269-9D53-5F7B9B148456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91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CD44-6140-4283-A391-FC28B7F0FAD5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13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A6B8-67E6-47F3-B089-9623DF8F02C5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D650-59E9-45A7-8615-8A851A7A275B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080-336C-4413-AB14-F4F23BBAFC55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6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0B81-0C30-49E3-A3F2-5C0C9193EDFE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01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A934-9480-4949-80C9-4209CE2DE6E2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7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10D9-82D9-4C78-AF81-316F468809BA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0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F81-1EE4-4E94-9361-72F7A86F5710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98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57EB-138F-46E4-970D-398C459D8BA6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27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9753-C759-4473-9BF3-1558223212F9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16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BA0-C7A1-4FB0-9B46-F3409261B706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96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7424-C8FD-4F2D-9DCA-DD8822C397C9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61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54CA-7151-4051-A363-F2F036769C4E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6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D1C8-091C-4970-A19B-385376D58C02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05A-5D40-4541-B1F6-9863A3E1D667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4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90EF-A95A-4D1F-B5DE-C39E9A3A2D70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9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E6A-7CC3-4F9B-A2D4-1515683E9133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19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0AA-124E-4CFB-9A02-781CA930A8C4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87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F78-2ABA-4381-A84F-520233A3EE57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74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216-92AA-4E19-8FB4-86E7E08D22EE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38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52AE-73ED-4FB1-AA6B-1211CC1A5939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56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411A-FA4E-457D-82D2-71C7B0489448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71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DA98-A984-483B-B267-3EAE6B9981BE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3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A002-D0FA-46C8-91BD-00F0C6B85566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3E3C-F831-4117-AFCA-56C2E3879BA3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F722-7D1F-4079-85F9-987438966805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25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DDB4-0E52-49B0-83D4-D360F9B0B650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96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AC78-2533-4F54-9A2A-1CA5308B37AB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7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F167-0302-4173-8A17-700ADE050350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3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679D-19BE-4E79-95C5-322D1DFDCA13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2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DC9-4777-482A-83BA-EB7CE07ED22B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24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9203-3E8D-4B65-AA11-84A65DB3D279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57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5562-6F4E-440A-9949-B7750A3B22B5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10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BB50-DA66-440E-8E6A-4DC1892BE237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36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801-5636-4AFA-A1F1-EBFE040F55FF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7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0DAA-A842-413C-A349-4458054B330B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7BB-1A58-48D4-8FF1-94C435FFA5EE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50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F73-1E97-4693-931D-3F5B2C15678E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00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BD6E-D7CE-4079-A0B7-E3B42A3C7BAC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25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7826-8FD4-4328-9DEE-C42F0E68D92C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67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FA59-51DB-49B3-8F7A-970A7B5648DF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8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A4A3-C3D4-4C75-91DD-E58F6D808DC5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57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EBD7-380A-4883-A3FF-8E6C70C2CD06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108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AA6-7A30-403B-B5D4-30ADCED5B63F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6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2254-536F-4150-BB41-A7791BE0F48B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FF78-C124-47C7-AE61-DFB3B4315BA7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FA70-121A-441F-A969-25ACED9D943D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91D0-EDF6-4F90-8F0D-31663F331FB9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05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037A-D26A-484D-A094-214766DA2EC7}" type="datetime1">
              <a:rPr lang="en-US" smtClean="0"/>
              <a:t>1/25/2016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35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306F-3ADA-4B1F-A636-842B7DC4DD8B}" type="datetime1">
              <a:rPr lang="en-US" smtClean="0"/>
              <a:t>1/25/2016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48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EB5-0605-48D0-878F-D26673CE4274}" type="datetime1">
              <a:rPr lang="en-US" smtClean="0"/>
              <a:t>1/25/2016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999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4DB2-CAED-4D2A-830A-E4B513C25A8E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346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0873-B017-4109-8A63-9244B753CB21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3171-91C6-47EB-8C14-688C693DC95F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5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4DDA-7CB8-4D08-ABC2-ADBE87E3961E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2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E3F97-23F5-49B3-9AAB-40D757CD129A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A6F7-DB8F-4224-BC20-ABD1CBF9885C}" type="datetime1">
              <a:rPr lang="en-US" smtClean="0"/>
              <a:t>1/25/2016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02D4D295-A15C-4158-A057-351C694ABD1F}" type="datetime1">
              <a:rPr lang="en-US" smtClean="0"/>
              <a:t>1/25/2016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1E1A-426C-48B2-8343-83C6C693F650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FE92-DF33-4A69-AD2C-8725FB96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16D9-5BBA-474F-AA15-3BDBC9040112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5B3E-C1FE-4486-9352-3EA2122A7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20B9-7319-4BE6-986E-56A39A758434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C176-4077-42DF-9A20-FEA38C46D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FB9B-81AB-4E82-930B-19D7B09100C2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C177-28CC-4B2D-8B3C-272694BF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1581-ACFE-4DE9-91DD-C5229E7BB0F3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8D64-0BE6-494B-93FD-79419272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244E-0FA9-45A8-8E53-485AD3CC9C6F}" type="datetime1">
              <a:rPr lang="en-US" smtClean="0"/>
              <a:t>1/25/2016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4BB6-95AA-42A4-8EA3-B760C888E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peaid/funding/about-calls-tender/procedures-and-practical-guide-prag/diems_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EC-REC-GRANTS@ec.europa.e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C-JUSTICE-GRANTS@ec.europa.eu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484784"/>
            <a:ext cx="6336704" cy="1008112"/>
          </a:xfrm>
        </p:spPr>
        <p:txBody>
          <a:bodyPr/>
          <a:lstStyle/>
          <a:p>
            <a:pPr algn="r"/>
            <a:r>
              <a:rPr lang="en-GB" sz="2800" dirty="0" smtClean="0"/>
              <a:t>DG Justice and Consumers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136904" cy="3744416"/>
          </a:xfrm>
        </p:spPr>
        <p:txBody>
          <a:bodyPr/>
          <a:lstStyle/>
          <a:p>
            <a:r>
              <a:rPr lang="en-GB" sz="3200" dirty="0" smtClean="0"/>
              <a:t>Financial Management</a:t>
            </a:r>
          </a:p>
          <a:p>
            <a:r>
              <a:rPr lang="en-GB" sz="3200" dirty="0" smtClean="0"/>
              <a:t>Financial Reporting</a:t>
            </a:r>
          </a:p>
          <a:p>
            <a:pPr algn="ctr"/>
            <a:endParaRPr lang="fr-BE" dirty="0" smtClean="0"/>
          </a:p>
          <a:p>
            <a:pPr>
              <a:spcBef>
                <a:spcPts val="1200"/>
              </a:spcBef>
            </a:pPr>
            <a:r>
              <a:rPr lang="en-GB" sz="1600" dirty="0"/>
              <a:t>JUST/2014/JCOO/AG/CRIM and JUST/2014/JCOO/AG/CIVI </a:t>
            </a:r>
            <a:endParaRPr lang="en-GB" sz="1600" dirty="0" smtClean="0"/>
          </a:p>
          <a:p>
            <a:pPr algn="ctr">
              <a:spcBef>
                <a:spcPts val="1200"/>
              </a:spcBef>
            </a:pPr>
            <a:r>
              <a:rPr lang="en-GB" sz="1600" dirty="0" smtClean="0"/>
              <a:t>Kick-off </a:t>
            </a:r>
            <a:r>
              <a:rPr lang="en-GB" sz="1600" dirty="0"/>
              <a:t>meeting – </a:t>
            </a:r>
            <a:r>
              <a:rPr lang="en-GB" sz="1600" dirty="0" smtClean="0"/>
              <a:t>26 January 2016</a:t>
            </a:r>
            <a:endParaRPr lang="en-GB" sz="1600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268761"/>
            <a:ext cx="8208912" cy="5760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GB" sz="3200" u="sng" dirty="0"/>
              <a:t>Eligible costs</a:t>
            </a:r>
            <a:r>
              <a:rPr lang="en-GB" sz="3200" b="0" dirty="0"/>
              <a:t> </a:t>
            </a:r>
            <a:r>
              <a:rPr lang="en-GB" sz="3200" b="0" dirty="0" smtClean="0"/>
              <a:t>	</a:t>
            </a:r>
            <a:r>
              <a:rPr lang="en-GB" sz="2400" b="0" i="1" dirty="0" smtClean="0"/>
              <a:t>(Annex II, Article </a:t>
            </a:r>
            <a:r>
              <a:rPr lang="en-GB" sz="2400" b="0" i="1" dirty="0"/>
              <a:t>II.19)</a:t>
            </a:r>
            <a:endParaRPr lang="en-GB" sz="3200" b="0" i="1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373616" cy="4176464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/>
              <a:t>I</a:t>
            </a:r>
            <a:r>
              <a:rPr lang="en-US" sz="2000" dirty="0" smtClean="0"/>
              <a:t>ncurred during eligibility period defined in Article I.2.2</a:t>
            </a: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Indicated </a:t>
            </a:r>
            <a:r>
              <a:rPr lang="en-US" sz="2000" dirty="0"/>
              <a:t>in the estimated </a:t>
            </a:r>
            <a:r>
              <a:rPr lang="en-US" sz="2000" dirty="0" smtClean="0"/>
              <a:t>budget in Annex III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Incurred in connection with </a:t>
            </a:r>
            <a:r>
              <a:rPr lang="en-US" sz="2000" dirty="0"/>
              <a:t>and </a:t>
            </a:r>
            <a:r>
              <a:rPr lang="en-US" sz="2000" dirty="0" smtClean="0"/>
              <a:t>necessary for the action described in Annex I </a:t>
            </a: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Identifiable and verifiable in the beneficiary's accounting (real costs)</a:t>
            </a: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Comply with the requirements of applicable fiscal tax and social legislation</a:t>
            </a:r>
          </a:p>
          <a:p>
            <a:pPr lvl="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/>
              <a:t>Reasonable, justified and complying with the principle of sound financial management (economy and efficiency)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758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7"/>
            <a:ext cx="8229600" cy="864096"/>
          </a:xfrm>
        </p:spPr>
        <p:txBody>
          <a:bodyPr/>
          <a:lstStyle/>
          <a:p>
            <a:pPr algn="ctr"/>
            <a:r>
              <a:rPr lang="en-GB" sz="3200" u="sng" dirty="0"/>
              <a:t>6 </a:t>
            </a:r>
            <a:r>
              <a:rPr lang="en-GB" sz="3200" u="sng" dirty="0" smtClean="0"/>
              <a:t>Categories </a:t>
            </a:r>
            <a:r>
              <a:rPr lang="en-GB" sz="3200" u="sng" dirty="0"/>
              <a:t>of </a:t>
            </a:r>
            <a:r>
              <a:rPr lang="en-GB" sz="3200" u="sng" dirty="0" smtClean="0"/>
              <a:t>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633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b="1" dirty="0" smtClean="0"/>
              <a:t>A </a:t>
            </a:r>
            <a:r>
              <a:rPr lang="en-GB" sz="2800" b="1" dirty="0"/>
              <a:t>– </a:t>
            </a:r>
            <a:r>
              <a:rPr lang="en-GB" sz="2800" b="1" dirty="0" smtClean="0"/>
              <a:t>Staff </a:t>
            </a:r>
          </a:p>
          <a:p>
            <a:pPr>
              <a:buFontTx/>
              <a:buNone/>
            </a:pPr>
            <a:endParaRPr lang="en-GB" b="1" u="sng" dirty="0"/>
          </a:p>
          <a:p>
            <a:pPr>
              <a:buFontTx/>
              <a:buNone/>
            </a:pPr>
            <a:r>
              <a:rPr lang="en-GB" dirty="0"/>
              <a:t>B – </a:t>
            </a:r>
            <a:r>
              <a:rPr lang="en-GB" dirty="0" smtClean="0"/>
              <a:t>Travel &amp; Subsistence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C – </a:t>
            </a:r>
            <a:r>
              <a:rPr lang="en-GB" dirty="0" smtClean="0"/>
              <a:t>Equipment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D – </a:t>
            </a:r>
            <a:r>
              <a:rPr lang="en-GB" dirty="0" smtClean="0"/>
              <a:t>Consumables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E – </a:t>
            </a:r>
            <a:r>
              <a:rPr lang="en-GB" dirty="0" smtClean="0"/>
              <a:t>Other Direct Costs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F – Indirect </a:t>
            </a:r>
            <a:r>
              <a:rPr lang="en-GB" dirty="0" smtClean="0"/>
              <a:t>Costs</a:t>
            </a:r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9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753"/>
            <a:ext cx="8229600" cy="720079"/>
          </a:xfrm>
        </p:spPr>
        <p:txBody>
          <a:bodyPr/>
          <a:lstStyle/>
          <a:p>
            <a:pPr algn="ctr"/>
            <a:r>
              <a:rPr lang="en-GB" sz="3200" u="sng" dirty="0" smtClean="0"/>
              <a:t>Calculation </a:t>
            </a:r>
            <a:r>
              <a:rPr lang="en-GB" sz="3200" u="sng" dirty="0"/>
              <a:t>of </a:t>
            </a:r>
            <a:r>
              <a:rPr lang="en-GB" sz="3200" u="sng" dirty="0" smtClean="0"/>
              <a:t>Staff 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48" y="3424603"/>
            <a:ext cx="8229600" cy="3100741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GB" sz="1800" dirty="0" smtClean="0"/>
              <a:t>Annual </a:t>
            </a:r>
            <a:r>
              <a:rPr lang="en-GB" sz="1800" dirty="0"/>
              <a:t>Gross Salary + Social Charges = costs actually paid by the beneficiary in the timeframe of a year, including: salary, taxes, employer's contribution for national security </a:t>
            </a:r>
            <a:r>
              <a:rPr lang="en-GB" sz="1800" dirty="0" smtClean="0"/>
              <a:t>schemes, </a:t>
            </a:r>
            <a:r>
              <a:rPr lang="en-GB" sz="1800" dirty="0"/>
              <a:t>etc. </a:t>
            </a:r>
          </a:p>
          <a:p>
            <a:pPr algn="just">
              <a:spcBef>
                <a:spcPts val="1200"/>
              </a:spcBef>
            </a:pPr>
            <a:r>
              <a:rPr lang="en-GB" sz="1800" dirty="0" smtClean="0"/>
              <a:t>Total </a:t>
            </a:r>
            <a:r>
              <a:rPr lang="en-GB" sz="1800" dirty="0"/>
              <a:t>actual annual productive time = total time in days or hours worked in the timeframe of a </a:t>
            </a:r>
            <a:r>
              <a:rPr lang="en-GB" sz="1800" dirty="0" smtClean="0"/>
              <a:t>year</a:t>
            </a:r>
          </a:p>
          <a:p>
            <a:pPr marL="342000" indent="-457200" algn="just">
              <a:spcBef>
                <a:spcPts val="1200"/>
              </a:spcBef>
              <a:buNone/>
            </a:pPr>
            <a:r>
              <a:rPr lang="en-GB" sz="1800" dirty="0" smtClean="0"/>
              <a:t>	</a:t>
            </a:r>
            <a:r>
              <a:rPr lang="en-GB" sz="1800" b="1" dirty="0" smtClean="0"/>
              <a:t>NB:</a:t>
            </a:r>
            <a:r>
              <a:rPr lang="en-GB" sz="1800" dirty="0" smtClean="0"/>
              <a:t>	time spent </a:t>
            </a:r>
            <a:r>
              <a:rPr lang="en-GB" sz="1800" dirty="0"/>
              <a:t>on meetings, activities, training </a:t>
            </a:r>
            <a:r>
              <a:rPr lang="en-GB" sz="1800" dirty="0" smtClean="0"/>
              <a:t>and similar activities are considered </a:t>
            </a:r>
            <a:r>
              <a:rPr lang="en-GB" sz="1800" dirty="0"/>
              <a:t>as productive working </a:t>
            </a:r>
            <a:r>
              <a:rPr lang="en-GB" sz="1800" dirty="0" smtClean="0"/>
              <a:t>time</a:t>
            </a:r>
          </a:p>
          <a:p>
            <a:pPr marL="342000" indent="-457200" algn="ctr">
              <a:spcBef>
                <a:spcPts val="1200"/>
              </a:spcBef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	</a:t>
            </a:r>
            <a:r>
              <a:rPr lang="en-GB" sz="2000" b="1" dirty="0" smtClean="0">
                <a:solidFill>
                  <a:srgbClr val="FF0000"/>
                </a:solidFill>
              </a:rPr>
              <a:t>Reported amounts must be clearly </a:t>
            </a:r>
            <a:r>
              <a:rPr lang="en-GB" sz="2000" b="1" dirty="0">
                <a:solidFill>
                  <a:srgbClr val="FF0000"/>
                </a:solidFill>
              </a:rPr>
              <a:t>identifiable </a:t>
            </a:r>
            <a:r>
              <a:rPr lang="en-GB" sz="2000" b="1" dirty="0" smtClean="0">
                <a:solidFill>
                  <a:srgbClr val="FF0000"/>
                </a:solidFill>
              </a:rPr>
              <a:t/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from the </a:t>
            </a:r>
            <a:r>
              <a:rPr lang="en-GB" sz="2000" b="1" dirty="0">
                <a:solidFill>
                  <a:srgbClr val="FF0000"/>
                </a:solidFill>
              </a:rPr>
              <a:t>supporting </a:t>
            </a:r>
            <a:r>
              <a:rPr lang="en-GB" sz="2000" b="1" dirty="0" smtClean="0">
                <a:solidFill>
                  <a:srgbClr val="FF0000"/>
                </a:solidFill>
              </a:rPr>
              <a:t>documents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pSp>
        <p:nvGrpSpPr>
          <p:cNvPr id="4" name="Canvas 9"/>
          <p:cNvGrpSpPr>
            <a:grpSpLocks/>
          </p:cNvGrpSpPr>
          <p:nvPr/>
        </p:nvGrpSpPr>
        <p:grpSpPr bwMode="auto">
          <a:xfrm>
            <a:off x="593213" y="1883404"/>
            <a:ext cx="8029575" cy="1833628"/>
            <a:chOff x="-48551" y="0"/>
            <a:chExt cx="5414301" cy="98552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164209" y="95250"/>
              <a:ext cx="2201541" cy="7330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en-GB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actual days or hours working on the </a:t>
              </a:r>
              <a:r>
                <a:rPr lang="en-GB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project </a:t>
              </a:r>
              <a:r>
                <a:rPr lang="en-GB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as substantiated by timesheets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8978" y="389891"/>
              <a:ext cx="2618301" cy="3429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en-GB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Total actual annual productive working days or hours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365750" cy="98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48551" y="95250"/>
              <a:ext cx="2933360" cy="29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en-GB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Annual gross salary + social charges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84808" y="274582"/>
              <a:ext cx="34925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en-GB" sz="1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Line 8"/>
            <p:cNvCxnSpPr>
              <a:cxnSpLocks noChangeShapeType="1"/>
            </p:cNvCxnSpPr>
            <p:nvPr/>
          </p:nvCxnSpPr>
          <p:spPr bwMode="auto">
            <a:xfrm>
              <a:off x="47628" y="389255"/>
              <a:ext cx="2767330" cy="6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4" y="5949280"/>
            <a:ext cx="417243" cy="3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7"/>
            <a:ext cx="8229600" cy="864096"/>
          </a:xfrm>
        </p:spPr>
        <p:txBody>
          <a:bodyPr/>
          <a:lstStyle/>
          <a:p>
            <a:pPr algn="ctr"/>
            <a:r>
              <a:rPr lang="en-GB" sz="3200" u="sng" dirty="0"/>
              <a:t>Staff </a:t>
            </a:r>
            <a:r>
              <a:rPr lang="en-GB" sz="3200" u="sng" dirty="0" smtClean="0"/>
              <a:t>Costs: Supporting Documents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536504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GB" b="1" dirty="0"/>
              <a:t>Permanent </a:t>
            </a:r>
            <a:r>
              <a:rPr lang="en-GB" b="1" dirty="0" smtClean="0"/>
              <a:t>staff (on payroll):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GB" b="1" dirty="0"/>
          </a:p>
          <a:p>
            <a:pPr algn="just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GB" dirty="0" smtClean="0"/>
              <a:t>Existing contract</a:t>
            </a:r>
            <a:endParaRPr lang="en-GB" dirty="0"/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en-GB" dirty="0" smtClean="0"/>
              <a:t>- </a:t>
            </a:r>
            <a:r>
              <a:rPr lang="en-GB" sz="2000" dirty="0" smtClean="0"/>
              <a:t> </a:t>
            </a:r>
            <a:r>
              <a:rPr lang="en-GB" dirty="0" smtClean="0"/>
              <a:t>Secondment </a:t>
            </a:r>
            <a:r>
              <a:rPr lang="en-GB" dirty="0"/>
              <a:t>letter </a:t>
            </a:r>
          </a:p>
          <a:p>
            <a:pPr algn="just">
              <a:lnSpc>
                <a:spcPct val="80000"/>
              </a:lnSpc>
              <a:spcBef>
                <a:spcPts val="200"/>
              </a:spcBef>
              <a:buFontTx/>
              <a:buNone/>
            </a:pPr>
            <a:r>
              <a:rPr lang="en-GB" sz="2000" dirty="0"/>
              <a:t>		with description of tasks, reference </a:t>
            </a:r>
            <a:r>
              <a:rPr lang="en-GB" sz="2000" dirty="0" smtClean="0"/>
              <a:t>to </a:t>
            </a:r>
            <a:r>
              <a:rPr lang="en-GB" sz="2000" dirty="0"/>
              <a:t>the </a:t>
            </a:r>
            <a:r>
              <a:rPr lang="en-GB" sz="2000" dirty="0" smtClean="0"/>
              <a:t>project,		duration</a:t>
            </a:r>
            <a:r>
              <a:rPr lang="en-GB" sz="2000" dirty="0"/>
              <a:t>, time allocated to the project, </a:t>
            </a:r>
            <a:r>
              <a:rPr lang="en-GB" sz="2000" dirty="0" smtClean="0"/>
              <a:t>hourly/daily rate</a:t>
            </a:r>
            <a:endParaRPr lang="en-GB" sz="2000" dirty="0"/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-"/>
            </a:pPr>
            <a:r>
              <a:rPr lang="en-GB" dirty="0" smtClean="0"/>
              <a:t>Monthly </a:t>
            </a:r>
            <a:r>
              <a:rPr lang="en-GB" dirty="0"/>
              <a:t>salary </a:t>
            </a:r>
            <a:r>
              <a:rPr lang="en-GB" dirty="0" smtClean="0"/>
              <a:t>slips </a:t>
            </a:r>
            <a:r>
              <a:rPr lang="en-GB" sz="2000" dirty="0" smtClean="0"/>
              <a:t>(or summary for the year)</a:t>
            </a:r>
            <a:endParaRPr lang="en-GB" dirty="0"/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-"/>
            </a:pPr>
            <a:r>
              <a:rPr lang="en-GB" dirty="0" smtClean="0"/>
              <a:t>Timesheets</a:t>
            </a:r>
          </a:p>
          <a:p>
            <a:pPr marL="0" indent="0" algn="just">
              <a:lnSpc>
                <a:spcPct val="80000"/>
              </a:lnSpc>
              <a:spcBef>
                <a:spcPts val="200"/>
              </a:spcBef>
              <a:buNone/>
            </a:pPr>
            <a:r>
              <a:rPr lang="en-GB" sz="1800" dirty="0"/>
              <a:t>	</a:t>
            </a:r>
            <a:r>
              <a:rPr lang="en-GB" sz="1800" dirty="0" smtClean="0"/>
              <a:t>NB: not </a:t>
            </a:r>
            <a:r>
              <a:rPr lang="en-GB" sz="1800" dirty="0"/>
              <a:t>necessary for staff </a:t>
            </a:r>
            <a:r>
              <a:rPr lang="en-GB" sz="1800" dirty="0" smtClean="0"/>
              <a:t>working exclusively for the project</a:t>
            </a:r>
            <a:endParaRPr lang="en-GB" sz="1600" dirty="0"/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-"/>
            </a:pPr>
            <a:r>
              <a:rPr lang="en-GB" dirty="0" smtClean="0"/>
              <a:t>Calculation </a:t>
            </a:r>
            <a:r>
              <a:rPr lang="en-GB" dirty="0"/>
              <a:t>of the </a:t>
            </a:r>
            <a:r>
              <a:rPr lang="en-GB" dirty="0" smtClean="0"/>
              <a:t>hourly/daily rate &amp; reported cost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dirty="0" smtClean="0"/>
              <a:t>	=&gt; Worksheet Staff Cost Calculation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Staff </a:t>
            </a:r>
            <a:r>
              <a:rPr lang="en-GB" sz="3200" u="sng" dirty="0" smtClean="0"/>
              <a:t>Costs: Supporting Documents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4644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fr-BE" b="1" dirty="0"/>
              <a:t>Permanent staff: </a:t>
            </a:r>
            <a:r>
              <a:rPr lang="fr-BE" b="1" dirty="0" smtClean="0"/>
              <a:t>civil </a:t>
            </a:r>
            <a:r>
              <a:rPr lang="fr-BE" b="1" dirty="0"/>
              <a:t>servants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fr-BE" sz="2000" b="1" dirty="0"/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r>
              <a:rPr lang="en-GB" sz="2000" dirty="0" smtClean="0"/>
              <a:t>In addition to all </a:t>
            </a:r>
            <a:r>
              <a:rPr lang="en-GB" sz="2000" dirty="0"/>
              <a:t>documents required for permanent </a:t>
            </a:r>
            <a:r>
              <a:rPr lang="en-GB" sz="2000" dirty="0" smtClean="0"/>
              <a:t>staff:</a:t>
            </a:r>
            <a:endParaRPr lang="fr-BE" sz="2000" dirty="0"/>
          </a:p>
          <a:p>
            <a:pPr algn="just">
              <a:spcBef>
                <a:spcPts val="1200"/>
              </a:spcBef>
              <a:defRPr/>
            </a:pPr>
            <a:r>
              <a:rPr lang="fr-BE" sz="2000" dirty="0"/>
              <a:t>In case of </a:t>
            </a:r>
            <a:r>
              <a:rPr lang="fr-BE" sz="2000" dirty="0" smtClean="0"/>
              <a:t>over-time: </a:t>
            </a:r>
            <a:r>
              <a:rPr lang="en-US" sz="2000" dirty="0"/>
              <a:t>proof of payment of overtime or proof of the additional days granted by the public body </a:t>
            </a:r>
            <a:r>
              <a:rPr lang="en-US" sz="2000" dirty="0" smtClean="0"/>
              <a:t>as compensation of </a:t>
            </a:r>
            <a:r>
              <a:rPr lang="en-US" sz="2000" dirty="0"/>
              <a:t>the overtime worked in the project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000" dirty="0"/>
              <a:t>In case the person is replaced for </a:t>
            </a:r>
            <a:r>
              <a:rPr lang="en-US" sz="2000" dirty="0" smtClean="0"/>
              <a:t>his/her </a:t>
            </a:r>
            <a:r>
              <a:rPr lang="en-US" sz="2000" dirty="0"/>
              <a:t>normal </a:t>
            </a:r>
            <a:r>
              <a:rPr lang="en-US" sz="2000" dirty="0" smtClean="0"/>
              <a:t>work: </a:t>
            </a:r>
            <a:r>
              <a:rPr lang="en-US" sz="2000" dirty="0"/>
              <a:t>contract of the additionally recruited person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000" dirty="0"/>
              <a:t>In case the staff cost does not represent an additional </a:t>
            </a:r>
            <a:r>
              <a:rPr lang="en-US" sz="2000" dirty="0" smtClean="0"/>
              <a:t>cost: </a:t>
            </a:r>
            <a:r>
              <a:rPr lang="en-US" sz="2000" dirty="0"/>
              <a:t>no additional documents are </a:t>
            </a:r>
            <a:r>
              <a:rPr lang="en-US" sz="2000" dirty="0" smtClean="0"/>
              <a:t>required BUT</a:t>
            </a:r>
          </a:p>
          <a:p>
            <a:pPr marL="871200" indent="-529200" algn="just">
              <a:buNone/>
              <a:defRPr/>
            </a:pPr>
            <a:r>
              <a:rPr lang="en-US" sz="2000" dirty="0" smtClean="0"/>
              <a:t>NB: these </a:t>
            </a:r>
            <a:r>
              <a:rPr lang="en-US" sz="2000" dirty="0"/>
              <a:t>costs are eligible only </a:t>
            </a:r>
            <a:r>
              <a:rPr lang="en-US" sz="2000" dirty="0" smtClean="0"/>
              <a:t>if covered </a:t>
            </a:r>
            <a:r>
              <a:rPr lang="en-US" sz="2000" dirty="0"/>
              <a:t>by the own </a:t>
            </a:r>
            <a:r>
              <a:rPr lang="en-US" sz="2000" dirty="0" smtClean="0"/>
              <a:t>contributions </a:t>
            </a:r>
            <a:r>
              <a:rPr lang="en-US" sz="2000" dirty="0"/>
              <a:t>to the </a:t>
            </a:r>
            <a:r>
              <a:rPr lang="en-US" sz="2000" dirty="0" smtClean="0"/>
              <a:t>project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2907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648072"/>
          </a:xfrm>
        </p:spPr>
        <p:txBody>
          <a:bodyPr/>
          <a:lstStyle/>
          <a:p>
            <a:pPr algn="ctr"/>
            <a:r>
              <a:rPr lang="en-GB" sz="3200" u="sng" dirty="0"/>
              <a:t>Staff </a:t>
            </a:r>
            <a:r>
              <a:rPr lang="en-GB" sz="3200" u="sng" dirty="0" smtClean="0"/>
              <a:t>Costs: Supporting 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399382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  <a:defRPr/>
            </a:pPr>
            <a:r>
              <a:rPr lang="en-GB" b="1" dirty="0"/>
              <a:t>Non-permanent </a:t>
            </a:r>
            <a:r>
              <a:rPr lang="en-GB" b="1" dirty="0" smtClean="0"/>
              <a:t>staff </a:t>
            </a:r>
            <a:r>
              <a:rPr lang="en-GB" b="1" dirty="0"/>
              <a:t>specifically recruited for the </a:t>
            </a:r>
            <a:r>
              <a:rPr lang="en-GB" b="1" dirty="0" smtClean="0"/>
              <a:t>project </a:t>
            </a:r>
            <a:r>
              <a:rPr lang="fr-BE" b="1" dirty="0" smtClean="0"/>
              <a:t>(on </a:t>
            </a:r>
            <a:r>
              <a:rPr lang="en-GB" b="1" dirty="0" smtClean="0"/>
              <a:t>payroll</a:t>
            </a:r>
            <a:r>
              <a:rPr lang="fr-BE" b="1" dirty="0" smtClean="0"/>
              <a:t>):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en-GB" b="1" dirty="0"/>
          </a:p>
          <a:p>
            <a:pPr algn="just">
              <a:spcBef>
                <a:spcPts val="1200"/>
              </a:spcBef>
              <a:buFontTx/>
              <a:buNone/>
              <a:defRPr/>
            </a:pPr>
            <a:r>
              <a:rPr lang="en-GB" sz="1800" dirty="0" smtClean="0"/>
              <a:t>- </a:t>
            </a:r>
            <a:r>
              <a:rPr lang="en-GB" sz="1800" dirty="0"/>
              <a:t>	</a:t>
            </a:r>
            <a:r>
              <a:rPr lang="en-GB" dirty="0" smtClean="0"/>
              <a:t>Specific </a:t>
            </a:r>
            <a:r>
              <a:rPr lang="en-GB" dirty="0"/>
              <a:t>contract linked to the project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200" dirty="0" smtClean="0"/>
              <a:t>indicating tasks</a:t>
            </a:r>
            <a:r>
              <a:rPr lang="en-GB" sz="2200" dirty="0"/>
              <a:t>, </a:t>
            </a:r>
            <a:r>
              <a:rPr lang="en-GB" sz="2200" dirty="0" smtClean="0"/>
              <a:t>reference to </a:t>
            </a:r>
            <a:r>
              <a:rPr lang="en-GB" sz="2200" dirty="0"/>
              <a:t>the </a:t>
            </a:r>
            <a:r>
              <a:rPr lang="en-GB" sz="2200" dirty="0" smtClean="0"/>
              <a:t>project</a:t>
            </a:r>
            <a:r>
              <a:rPr lang="en-GB" sz="2200" dirty="0"/>
              <a:t>, </a:t>
            </a:r>
            <a:r>
              <a:rPr lang="en-GB" sz="2200" dirty="0" smtClean="0"/>
              <a:t>	duration, time </a:t>
            </a:r>
            <a:r>
              <a:rPr lang="en-GB" sz="2200" dirty="0"/>
              <a:t>allocated to the project</a:t>
            </a:r>
            <a:r>
              <a:rPr lang="en-GB" sz="2200" dirty="0" smtClean="0"/>
              <a:t>, 	hourly/daily rate</a:t>
            </a:r>
            <a:endParaRPr lang="en-GB" sz="2200" dirty="0"/>
          </a:p>
          <a:p>
            <a:pPr algn="just">
              <a:spcBef>
                <a:spcPts val="1200"/>
              </a:spcBef>
              <a:buFontTx/>
              <a:buChar char="-"/>
              <a:defRPr/>
            </a:pPr>
            <a:r>
              <a:rPr lang="en-GB" dirty="0" smtClean="0"/>
              <a:t>Salary slips</a:t>
            </a:r>
            <a:endParaRPr lang="en-GB" dirty="0"/>
          </a:p>
          <a:p>
            <a:pPr algn="just">
              <a:spcBef>
                <a:spcPts val="1200"/>
              </a:spcBef>
              <a:buFontTx/>
              <a:buChar char="-"/>
              <a:defRPr/>
            </a:pPr>
            <a:r>
              <a:rPr lang="en-GB" dirty="0" smtClean="0"/>
              <a:t>Proof </a:t>
            </a:r>
            <a:r>
              <a:rPr lang="en-GB" dirty="0"/>
              <a:t>of payment </a:t>
            </a:r>
            <a:r>
              <a:rPr lang="en-GB" dirty="0" smtClean="0"/>
              <a:t>(by </a:t>
            </a:r>
            <a:r>
              <a:rPr lang="en-GB" dirty="0"/>
              <a:t>bank </a:t>
            </a:r>
            <a:r>
              <a:rPr lang="en-GB" dirty="0" smtClean="0"/>
              <a:t>transfer)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7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1"/>
            <a:ext cx="8229600" cy="648071"/>
          </a:xfrm>
        </p:spPr>
        <p:txBody>
          <a:bodyPr/>
          <a:lstStyle/>
          <a:p>
            <a:pPr algn="ctr"/>
            <a:r>
              <a:rPr lang="en-GB" sz="3200" u="sng" dirty="0"/>
              <a:t>Staff </a:t>
            </a:r>
            <a:r>
              <a:rPr lang="en-GB" sz="3200" u="sng" dirty="0" smtClean="0"/>
              <a:t>Costs: Supporting Documents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464496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  <a:defRPr/>
            </a:pPr>
            <a:r>
              <a:rPr lang="en-GB" sz="2000" b="1" dirty="0" smtClean="0"/>
              <a:t>Natural person with a contract other than an employment contract (not on the payroll of the beneficiary):</a:t>
            </a:r>
          </a:p>
          <a:p>
            <a:pPr algn="just">
              <a:spcBef>
                <a:spcPts val="1200"/>
              </a:spcBef>
              <a:buFontTx/>
              <a:buNone/>
              <a:defRPr/>
            </a:pPr>
            <a:r>
              <a:rPr lang="en-GB" sz="2000" dirty="0" smtClean="0"/>
              <a:t>- </a:t>
            </a:r>
            <a:r>
              <a:rPr lang="en-GB" sz="2000" dirty="0"/>
              <a:t>	</a:t>
            </a:r>
            <a:r>
              <a:rPr lang="en-GB" dirty="0" smtClean="0"/>
              <a:t>Specific </a:t>
            </a:r>
            <a:r>
              <a:rPr lang="en-GB" dirty="0"/>
              <a:t>contract linked to the project </a:t>
            </a:r>
          </a:p>
          <a:p>
            <a:pPr algn="just">
              <a:spcBef>
                <a:spcPts val="600"/>
              </a:spcBef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 smtClean="0"/>
              <a:t>	including tasks</a:t>
            </a:r>
            <a:r>
              <a:rPr lang="en-GB" sz="2000" dirty="0"/>
              <a:t>, reference </a:t>
            </a:r>
            <a:r>
              <a:rPr lang="en-GB" sz="2000" dirty="0" smtClean="0"/>
              <a:t>to </a:t>
            </a:r>
            <a:r>
              <a:rPr lang="en-GB" sz="2000" dirty="0"/>
              <a:t>the project, </a:t>
            </a:r>
            <a:r>
              <a:rPr lang="en-GB" sz="2000" dirty="0" smtClean="0"/>
              <a:t>duration, </a:t>
            </a:r>
            <a:br>
              <a:rPr lang="en-GB" sz="2000" dirty="0" smtClean="0"/>
            </a:br>
            <a:r>
              <a:rPr lang="en-GB" sz="2000" dirty="0" smtClean="0"/>
              <a:t>	time </a:t>
            </a:r>
            <a:r>
              <a:rPr lang="en-GB" sz="2000" dirty="0"/>
              <a:t>allocated to the project, hourly/daily </a:t>
            </a:r>
            <a:r>
              <a:rPr lang="en-GB" sz="2000" dirty="0" smtClean="0"/>
              <a:t>rate</a:t>
            </a:r>
            <a:endParaRPr lang="en-GB" sz="2000" dirty="0"/>
          </a:p>
          <a:p>
            <a:pPr algn="just">
              <a:spcBef>
                <a:spcPts val="1200"/>
              </a:spcBef>
              <a:buFontTx/>
              <a:buChar char="-"/>
              <a:defRPr/>
            </a:pPr>
            <a:r>
              <a:rPr lang="en-GB" dirty="0" smtClean="0"/>
              <a:t>Invoices</a:t>
            </a:r>
          </a:p>
          <a:p>
            <a:pPr marL="871200" indent="-529200" algn="just">
              <a:spcBef>
                <a:spcPts val="600"/>
              </a:spcBef>
              <a:buNone/>
              <a:defRPr/>
            </a:pPr>
            <a:r>
              <a:rPr lang="en-GB" sz="2000" dirty="0" smtClean="0"/>
              <a:t>	indicating </a:t>
            </a:r>
            <a:r>
              <a:rPr lang="en-GB" sz="2000" dirty="0"/>
              <a:t>the tasks performed, date, </a:t>
            </a:r>
            <a:r>
              <a:rPr lang="en-GB" sz="2000" dirty="0" smtClean="0"/>
              <a:t>number of hours/days worked, the </a:t>
            </a:r>
            <a:r>
              <a:rPr lang="en-GB" sz="2000" dirty="0"/>
              <a:t>price </a:t>
            </a:r>
            <a:r>
              <a:rPr lang="en-GB" sz="2000" dirty="0" smtClean="0"/>
              <a:t>per hour/day</a:t>
            </a:r>
            <a:endParaRPr lang="en-GB" sz="2000" dirty="0"/>
          </a:p>
          <a:p>
            <a:pPr algn="just">
              <a:spcBef>
                <a:spcPts val="1200"/>
              </a:spcBef>
              <a:buFontTx/>
              <a:buChar char="-"/>
              <a:defRPr/>
            </a:pPr>
            <a:r>
              <a:rPr lang="en-GB" dirty="0" smtClean="0"/>
              <a:t>Proofs </a:t>
            </a:r>
            <a:r>
              <a:rPr lang="en-GB" dirty="0"/>
              <a:t>of payment </a:t>
            </a:r>
            <a:r>
              <a:rPr lang="en-GB" sz="2000" dirty="0" smtClean="0"/>
              <a:t>(by </a:t>
            </a:r>
            <a:r>
              <a:rPr lang="en-GB" sz="2000" dirty="0"/>
              <a:t>bank </a:t>
            </a:r>
            <a:r>
              <a:rPr lang="en-GB" sz="2000" dirty="0" smtClean="0"/>
              <a:t>transfer)</a:t>
            </a:r>
            <a:endParaRPr lang="en-GB" dirty="0" smtClean="0"/>
          </a:p>
          <a:p>
            <a:pPr algn="just">
              <a:spcBef>
                <a:spcPts val="1200"/>
              </a:spcBef>
              <a:buFontTx/>
              <a:buChar char="-"/>
              <a:defRPr/>
            </a:pPr>
            <a:r>
              <a:rPr lang="en-GB" dirty="0" smtClean="0"/>
              <a:t>Timesheets</a:t>
            </a:r>
            <a:r>
              <a:rPr lang="en-GB" sz="20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2000" dirty="0" smtClean="0"/>
              <a:t>	(not necessary when working exclusively on the project)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 marL="342900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0" i="1" dirty="0" smtClean="0">
                <a:ea typeface="ＭＳ Ｐゴシック" pitchFamily="34" charset="-128"/>
              </a:rPr>
              <a:t>Assimilated </a:t>
            </a:r>
            <a:r>
              <a:rPr lang="en-US" sz="2400" b="0" i="1" dirty="0">
                <a:ea typeface="ＭＳ Ｐゴシック" pitchFamily="34" charset="-128"/>
              </a:rPr>
              <a:t>to staff costs under 3 conditions:</a:t>
            </a:r>
          </a:p>
          <a:p>
            <a:pPr marL="457200" indent="-4572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tabLst>
                <a:tab pos="1435100" algn="l"/>
              </a:tabLst>
            </a:pPr>
            <a:r>
              <a:rPr lang="en-US" dirty="0"/>
              <a:t>The </a:t>
            </a:r>
            <a:r>
              <a:rPr lang="en-US" dirty="0" smtClean="0"/>
              <a:t>person </a:t>
            </a:r>
            <a:r>
              <a:rPr lang="en-US" dirty="0"/>
              <a:t>works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435100" algn="l"/>
              </a:tabLst>
            </a:pPr>
            <a:r>
              <a:rPr lang="en-US" sz="2400" b="0" dirty="0"/>
              <a:t>under the instructions of the beneficiary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435100" algn="l"/>
              </a:tabLst>
            </a:pPr>
            <a:r>
              <a:rPr lang="en-US" sz="2400" b="0" dirty="0" smtClean="0"/>
              <a:t>on </a:t>
            </a:r>
            <a:r>
              <a:rPr lang="en-US" sz="2400" b="0" dirty="0"/>
              <a:t>the premises of the </a:t>
            </a:r>
            <a:r>
              <a:rPr lang="en-US" sz="2400" b="0" dirty="0" smtClean="0"/>
              <a:t>beneficiary (</a:t>
            </a:r>
            <a:r>
              <a:rPr lang="en-US" sz="2400" b="0" dirty="0"/>
              <a:t>unless otherwise agreed with the beneficiary) </a:t>
            </a:r>
          </a:p>
          <a:p>
            <a:pPr marL="457200" indent="-4572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 startAt="2"/>
              <a:tabLst>
                <a:tab pos="1435100" algn="l"/>
              </a:tabLst>
            </a:pPr>
            <a:r>
              <a:rPr lang="en-US" dirty="0"/>
              <a:t>The result of the work belongs to the beneficiary</a:t>
            </a:r>
          </a:p>
          <a:p>
            <a:pPr marL="432000" indent="-432000" algn="just">
              <a:spcBef>
                <a:spcPts val="1200"/>
              </a:spcBef>
              <a:spcAft>
                <a:spcPts val="0"/>
              </a:spcAft>
              <a:buAutoNum type="arabicParenR" startAt="2"/>
              <a:tabLst>
                <a:tab pos="1435100" algn="l"/>
              </a:tabLst>
            </a:pPr>
            <a:r>
              <a:rPr lang="en-US" dirty="0"/>
              <a:t>The costs are not significantly different from the costs of staff performing similar tasks under an employment </a:t>
            </a:r>
            <a:r>
              <a:rPr lang="en-US" dirty="0" smtClean="0"/>
              <a:t>contract </a:t>
            </a:r>
            <a:r>
              <a:rPr lang="en-US" dirty="0"/>
              <a:t>with the </a:t>
            </a:r>
            <a:r>
              <a:rPr lang="en-US" dirty="0" smtClean="0"/>
              <a:t>same beneficiary</a:t>
            </a: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None/>
              <a:tabLst>
                <a:tab pos="1435100" algn="l"/>
              </a:tabLst>
            </a:pPr>
            <a:r>
              <a:rPr lang="en-US" dirty="0" smtClean="0"/>
              <a:t>Otherwise considered in "E - Other Costs"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123951"/>
            <a:ext cx="8229600" cy="792881"/>
          </a:xfrm>
        </p:spPr>
        <p:txBody>
          <a:bodyPr/>
          <a:lstStyle/>
          <a:p>
            <a:pPr algn="ctr"/>
            <a:r>
              <a:rPr lang="en-GB" sz="2800" u="sng" dirty="0" smtClean="0"/>
              <a:t>NB: Staff Costs of Natural Persons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2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09852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>
                <a:solidFill>
                  <a:srgbClr val="FF0000"/>
                </a:solidFill>
              </a:rPr>
              <a:t>	=&gt; Kept either on a </a:t>
            </a:r>
            <a:r>
              <a:rPr lang="en-GB" sz="2200" dirty="0">
                <a:solidFill>
                  <a:srgbClr val="FF0000"/>
                </a:solidFill>
              </a:rPr>
              <a:t>weekly or monthly basis</a:t>
            </a:r>
          </a:p>
          <a:p>
            <a:pPr lvl="0" algn="just"/>
            <a:r>
              <a:rPr lang="en-GB" sz="2200" dirty="0" smtClean="0"/>
              <a:t>Grant </a:t>
            </a:r>
            <a:r>
              <a:rPr lang="en-GB" sz="2200" dirty="0"/>
              <a:t>agreement </a:t>
            </a:r>
            <a:r>
              <a:rPr lang="en-GB" sz="2200" dirty="0" smtClean="0"/>
              <a:t>number</a:t>
            </a:r>
            <a:endParaRPr lang="en-GB" sz="2200" dirty="0"/>
          </a:p>
          <a:p>
            <a:pPr lvl="0" algn="just"/>
            <a:r>
              <a:rPr lang="en-GB" sz="2200" dirty="0"/>
              <a:t>Name of the </a:t>
            </a:r>
            <a:r>
              <a:rPr lang="en-GB" sz="2200" dirty="0" smtClean="0"/>
              <a:t>employer</a:t>
            </a:r>
            <a:endParaRPr lang="en-GB" sz="2200" dirty="0"/>
          </a:p>
          <a:p>
            <a:pPr lvl="0" algn="just"/>
            <a:r>
              <a:rPr lang="en-GB" sz="2200" dirty="0"/>
              <a:t>Name of the </a:t>
            </a:r>
            <a:r>
              <a:rPr lang="en-GB" sz="2200" dirty="0" smtClean="0"/>
              <a:t>employee</a:t>
            </a:r>
            <a:endParaRPr lang="en-GB" sz="2200" dirty="0"/>
          </a:p>
          <a:p>
            <a:pPr lvl="0" algn="just"/>
            <a:r>
              <a:rPr lang="en-GB" sz="2200" dirty="0" smtClean="0"/>
              <a:t>Number </a:t>
            </a:r>
            <a:r>
              <a:rPr lang="en-GB" sz="2200" dirty="0"/>
              <a:t>of </a:t>
            </a:r>
            <a:r>
              <a:rPr lang="en-GB" sz="2200" dirty="0" smtClean="0"/>
              <a:t>days / hours </a:t>
            </a:r>
            <a:r>
              <a:rPr lang="en-GB" sz="2200" dirty="0"/>
              <a:t>worked on the project </a:t>
            </a:r>
            <a:endParaRPr lang="en-GB" sz="2200" dirty="0" smtClean="0"/>
          </a:p>
          <a:p>
            <a:pPr lvl="0" algn="just"/>
            <a:r>
              <a:rPr lang="en-GB" sz="2200" dirty="0" smtClean="0"/>
              <a:t>Number </a:t>
            </a:r>
            <a:r>
              <a:rPr lang="en-GB" sz="2200" dirty="0"/>
              <a:t>of </a:t>
            </a:r>
            <a:r>
              <a:rPr lang="en-GB" sz="2200" dirty="0" smtClean="0"/>
              <a:t>days / hours </a:t>
            </a:r>
            <a:r>
              <a:rPr lang="en-GB" sz="2200" dirty="0"/>
              <a:t>worked on other </a:t>
            </a:r>
            <a:r>
              <a:rPr lang="en-GB" sz="2200" dirty="0" smtClean="0"/>
              <a:t>activities</a:t>
            </a:r>
            <a:endParaRPr lang="en-GB" sz="2200" dirty="0"/>
          </a:p>
          <a:p>
            <a:pPr lvl="0" algn="just"/>
            <a:r>
              <a:rPr lang="en-GB" sz="2200" dirty="0"/>
              <a:t>Total number of </a:t>
            </a:r>
            <a:r>
              <a:rPr lang="en-GB" sz="2200" dirty="0" smtClean="0"/>
              <a:t>days </a:t>
            </a:r>
            <a:r>
              <a:rPr lang="en-GB" sz="2200" dirty="0"/>
              <a:t>or </a:t>
            </a:r>
            <a:r>
              <a:rPr lang="en-GB" sz="2200" dirty="0" smtClean="0"/>
              <a:t>hours worked </a:t>
            </a:r>
            <a:endParaRPr lang="en-GB" sz="2200" dirty="0"/>
          </a:p>
          <a:p>
            <a:pPr lvl="0" algn="just"/>
            <a:r>
              <a:rPr lang="en-GB" sz="2200" dirty="0"/>
              <a:t>Details of the tasks performed </a:t>
            </a:r>
            <a:r>
              <a:rPr lang="en-GB" sz="2200" dirty="0" smtClean="0"/>
              <a:t>on this project</a:t>
            </a:r>
            <a:endParaRPr lang="en-GB" sz="2200" dirty="0"/>
          </a:p>
          <a:p>
            <a:pPr lvl="0" algn="just"/>
            <a:r>
              <a:rPr lang="en-GB" sz="2200" dirty="0"/>
              <a:t>Date and signature of the </a:t>
            </a:r>
            <a:r>
              <a:rPr lang="en-GB" sz="2200" dirty="0" smtClean="0"/>
              <a:t>employee</a:t>
            </a:r>
            <a:endParaRPr lang="en-GB" sz="2200" dirty="0"/>
          </a:p>
          <a:p>
            <a:pPr lvl="0" algn="just"/>
            <a:r>
              <a:rPr lang="en-GB" sz="2200" dirty="0"/>
              <a:t>Date and signature of the project </a:t>
            </a:r>
            <a:r>
              <a:rPr lang="en-GB" sz="2200" dirty="0" smtClean="0"/>
              <a:t>manager/</a:t>
            </a:r>
            <a:r>
              <a:rPr lang="en-GB" sz="2200" dirty="0" err="1" smtClean="0"/>
              <a:t>superviser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Timesheets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0584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4744"/>
            <a:ext cx="8229600" cy="792088"/>
          </a:xfrm>
        </p:spPr>
        <p:txBody>
          <a:bodyPr/>
          <a:lstStyle/>
          <a:p>
            <a:pPr algn="ctr"/>
            <a:r>
              <a:rPr lang="en-GB" sz="2400" u="sng" dirty="0"/>
              <a:t>Staff </a:t>
            </a:r>
            <a:r>
              <a:rPr lang="en-GB" sz="2400" u="sng" dirty="0" smtClean="0"/>
              <a:t>Costs: Common Reasons </a:t>
            </a:r>
            <a:r>
              <a:rPr lang="en-GB" sz="2400" u="sng" dirty="0"/>
              <a:t>of </a:t>
            </a:r>
            <a:r>
              <a:rPr lang="en-GB" sz="2400" u="sng" dirty="0" smtClean="0"/>
              <a:t>Ineligibility </a:t>
            </a:r>
            <a:endParaRPr lang="en-GB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en-GB" sz="1800" dirty="0"/>
              <a:t>Staff contracted by organisations other than those mentioned in the </a:t>
            </a:r>
            <a:r>
              <a:rPr lang="en-GB" sz="1800" dirty="0" smtClean="0"/>
              <a:t>Grant Agreement as beneficiaries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Daily/hourly </a:t>
            </a:r>
            <a:r>
              <a:rPr lang="en-GB" sz="1800" dirty="0"/>
              <a:t>rates claimed are those budgeted </a:t>
            </a:r>
            <a:endParaRPr lang="en-GB" sz="1800" dirty="0" smtClean="0"/>
          </a:p>
          <a:p>
            <a:pPr algn="just">
              <a:spcBef>
                <a:spcPts val="1200"/>
              </a:spcBef>
              <a:defRPr/>
            </a:pPr>
            <a:r>
              <a:rPr lang="en-GB" sz="1800" dirty="0"/>
              <a:t>Inflated daily/hourly </a:t>
            </a:r>
            <a:r>
              <a:rPr lang="en-GB" sz="1800" dirty="0" smtClean="0"/>
              <a:t>rates </a:t>
            </a:r>
            <a:r>
              <a:rPr lang="en-GB" sz="1200" dirty="0" smtClean="0"/>
              <a:t>(</a:t>
            </a:r>
            <a:r>
              <a:rPr lang="en-US" sz="1200" dirty="0" smtClean="0"/>
              <a:t>Rates </a:t>
            </a:r>
            <a:r>
              <a:rPr lang="en-US" sz="1200" dirty="0"/>
              <a:t>at which staff is charged to the project must correspond to the individual Beneficiaries' normal policy on remuneration </a:t>
            </a:r>
            <a:r>
              <a:rPr lang="en-US" sz="1200" dirty="0" smtClean="0"/>
              <a:t>and </a:t>
            </a:r>
            <a:r>
              <a:rPr lang="en-US" sz="1200" dirty="0"/>
              <a:t>should not significantly exceed the rates currently applicable in the relevant area </a:t>
            </a:r>
            <a:r>
              <a:rPr lang="en-US" sz="1200" dirty="0" smtClean="0"/>
              <a:t>- both </a:t>
            </a:r>
            <a:r>
              <a:rPr lang="en-US" sz="1200" dirty="0"/>
              <a:t>geographically and with respect to the profile of the staff concerned). </a:t>
            </a:r>
            <a:endParaRPr lang="en-GB" sz="1200" dirty="0"/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Wrong </a:t>
            </a:r>
            <a:r>
              <a:rPr lang="en-GB" sz="1800" dirty="0"/>
              <a:t>calculation of daily/hourly rates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Costs not matching payslips / Lack of payslips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Lack </a:t>
            </a:r>
            <a:r>
              <a:rPr lang="en-GB" sz="1800" dirty="0"/>
              <a:t>of timesheets or unsuitable timesheets </a:t>
            </a:r>
            <a:r>
              <a:rPr lang="en-GB" sz="1800" dirty="0" smtClean="0"/>
              <a:t>provided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Volunteer work costs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Work </a:t>
            </a:r>
            <a:r>
              <a:rPr lang="en-GB" sz="1800" dirty="0"/>
              <a:t>done outside the eligibility period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806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/>
              <a:t>Relations between Beneficiaries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/>
              <a:t>Request for Final </a:t>
            </a:r>
            <a:r>
              <a:rPr lang="en-GB" dirty="0" smtClean="0"/>
              <a:t>Payment &amp; Financial Statement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 smtClean="0"/>
              <a:t>Eligible Costs: 6 Categories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 smtClean="0"/>
              <a:t>Ineligible Costs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 smtClean="0"/>
              <a:t>Income: 3 Categories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 smtClean="0"/>
              <a:t>Ex-post Audit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"/>
            </a:pPr>
            <a:r>
              <a:rPr lang="en-GB" dirty="0" smtClean="0"/>
              <a:t>Last Minute Tips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Today's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6 </a:t>
            </a:r>
            <a:r>
              <a:rPr lang="en-GB" sz="3200" u="sng" dirty="0" smtClean="0"/>
              <a:t>Categories </a:t>
            </a:r>
            <a:r>
              <a:rPr lang="en-GB" sz="3200" u="sng" dirty="0"/>
              <a:t>of </a:t>
            </a:r>
            <a:r>
              <a:rPr lang="en-GB" sz="3200" u="sng" dirty="0" smtClean="0"/>
              <a:t>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63378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 </a:t>
            </a:r>
            <a:r>
              <a:rPr lang="en-GB" dirty="0"/>
              <a:t>– </a:t>
            </a:r>
            <a:r>
              <a:rPr lang="en-GB" dirty="0" smtClean="0"/>
              <a:t>Staff </a:t>
            </a:r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r>
              <a:rPr lang="en-GB" sz="3200" b="1" dirty="0"/>
              <a:t>B – </a:t>
            </a:r>
            <a:r>
              <a:rPr lang="en-GB" sz="3200" b="1" dirty="0" smtClean="0"/>
              <a:t>Travel &amp; Subsistence</a:t>
            </a:r>
            <a:endParaRPr lang="en-GB" sz="3200" b="1" dirty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C </a:t>
            </a:r>
            <a:r>
              <a:rPr lang="en-GB" dirty="0"/>
              <a:t>– </a:t>
            </a:r>
            <a:r>
              <a:rPr lang="en-GB" dirty="0" smtClean="0"/>
              <a:t>Equipment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D – </a:t>
            </a:r>
            <a:r>
              <a:rPr lang="en-GB" dirty="0" smtClean="0"/>
              <a:t>Consumables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E – </a:t>
            </a:r>
            <a:r>
              <a:rPr lang="en-GB" dirty="0" smtClean="0"/>
              <a:t>Other Direct Costs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F – Indirect </a:t>
            </a:r>
            <a:r>
              <a:rPr lang="en-GB" dirty="0" smtClean="0"/>
              <a:t>Costs</a:t>
            </a:r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39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 anchor="ctr"/>
          <a:lstStyle/>
          <a:p>
            <a:pPr algn="just">
              <a:spcBef>
                <a:spcPts val="1200"/>
              </a:spcBef>
            </a:pPr>
            <a:r>
              <a:rPr lang="en-GB" dirty="0" smtClean="0"/>
              <a:t>Directly </a:t>
            </a:r>
            <a:r>
              <a:rPr lang="en-GB" dirty="0"/>
              <a:t>linked to the </a:t>
            </a:r>
            <a:r>
              <a:rPr lang="en-GB" dirty="0" smtClean="0"/>
              <a:t>project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Travel made </a:t>
            </a:r>
            <a:r>
              <a:rPr lang="en-US" dirty="0">
                <a:ea typeface="ＭＳ Ｐゴシック" pitchFamily="34" charset="-128"/>
              </a:rPr>
              <a:t>by persons taking part in the action (</a:t>
            </a:r>
            <a:r>
              <a:rPr lang="en-US" sz="2000" dirty="0" smtClean="0">
                <a:ea typeface="ＭＳ Ｐゴシック" pitchFamily="34" charset="-128"/>
              </a:rPr>
              <a:t>staff, participants to meetings, seminars, etc.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In </a:t>
            </a:r>
            <a:r>
              <a:rPr lang="en-US" dirty="0">
                <a:ea typeface="ＭＳ Ｐゴシック" pitchFamily="34" charset="-128"/>
              </a:rPr>
              <a:t>line with the beneficiary’s usual practices and </a:t>
            </a:r>
            <a:r>
              <a:rPr lang="en-US" dirty="0" smtClean="0">
                <a:ea typeface="ＭＳ Ｐゴシック" pitchFamily="34" charset="-128"/>
              </a:rPr>
              <a:t>systems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Additional </a:t>
            </a:r>
            <a:r>
              <a:rPr lang="en-US" dirty="0">
                <a:ea typeface="ＭＳ Ｐゴシック" pitchFamily="34" charset="-128"/>
              </a:rPr>
              <a:t>events, persons, countries, must </a:t>
            </a:r>
            <a:r>
              <a:rPr lang="en-US" dirty="0" smtClean="0">
                <a:ea typeface="ＭＳ Ｐゴシック" pitchFamily="34" charset="-128"/>
              </a:rPr>
              <a:t>be </a:t>
            </a:r>
            <a:r>
              <a:rPr lang="en-US" dirty="0">
                <a:ea typeface="ＭＳ Ｐゴシック" pitchFamily="34" charset="-128"/>
              </a:rPr>
              <a:t>notified and justified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Travel and Subsistence Co</a:t>
            </a:r>
            <a:r>
              <a:rPr lang="en-GB" sz="2800" u="sng" dirty="0"/>
              <a:t>sts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28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1"/>
            <a:ext cx="8229600" cy="1008112"/>
          </a:xfrm>
        </p:spPr>
        <p:txBody>
          <a:bodyPr/>
          <a:lstStyle/>
          <a:p>
            <a:pPr algn="ctr"/>
            <a:r>
              <a:rPr lang="en-GB" sz="3200" u="sng" dirty="0"/>
              <a:t>Travel and </a:t>
            </a:r>
            <a:r>
              <a:rPr lang="en-GB" sz="3200" u="sng" dirty="0" smtClean="0"/>
              <a:t>Subsistence Co</a:t>
            </a:r>
            <a:r>
              <a:rPr lang="en-GB" sz="2800" u="sng" dirty="0" smtClean="0"/>
              <a:t>sts</a:t>
            </a:r>
            <a:endParaRPr lang="en-GB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4176464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000" i="1" dirty="0" smtClean="0"/>
              <a:t>Travel</a:t>
            </a:r>
            <a:r>
              <a:rPr lang="en-GB" sz="2000" i="1" dirty="0"/>
              <a:t>: </a:t>
            </a:r>
            <a:r>
              <a:rPr lang="en-GB" sz="2000" dirty="0"/>
              <a:t>travel costs (i.e. flight, train, car, etc.)</a:t>
            </a:r>
            <a:endParaRPr lang="en-GB" sz="2000" dirty="0" smtClean="0"/>
          </a:p>
          <a:p>
            <a:pPr marL="0" indent="0" algn="just">
              <a:buNone/>
            </a:pPr>
            <a:r>
              <a:rPr lang="en-GB" sz="2000" dirty="0" smtClean="0"/>
              <a:t>	from the point of origin to the point of destination</a:t>
            </a:r>
          </a:p>
          <a:p>
            <a:pPr algn="just">
              <a:buFont typeface="Wingdings" pitchFamily="2" charset="2"/>
              <a:buNone/>
            </a:pPr>
            <a:r>
              <a:rPr lang="fr-BE" sz="2000" dirty="0"/>
              <a:t>	</a:t>
            </a:r>
            <a:r>
              <a:rPr lang="fr-BE" sz="2000" dirty="0" smtClean="0"/>
              <a:t>	</a:t>
            </a:r>
            <a:r>
              <a:rPr lang="en-GB" sz="2000" dirty="0" smtClean="0"/>
              <a:t>including transfer from/to airport or train station</a:t>
            </a:r>
          </a:p>
          <a:p>
            <a:pPr marL="342000" indent="0">
              <a:spcBef>
                <a:spcPts val="1500"/>
              </a:spcBef>
              <a:buFont typeface="Wingdings" pitchFamily="2" charset="2"/>
              <a:buNone/>
            </a:pPr>
            <a:r>
              <a:rPr lang="en-GB" sz="2000" dirty="0" smtClean="0"/>
              <a:t>NB: The most economical fare should be applied</a:t>
            </a:r>
          </a:p>
          <a:p>
            <a:pPr algn="just">
              <a:buFont typeface="Wingdings" pitchFamily="2" charset="2"/>
              <a:buNone/>
            </a:pPr>
            <a:r>
              <a:rPr lang="fr-BE" sz="2000" dirty="0"/>
              <a:t>	</a:t>
            </a:r>
            <a:r>
              <a:rPr lang="fr-BE" sz="2000" dirty="0" smtClean="0"/>
              <a:t>	</a:t>
            </a:r>
            <a:endParaRPr lang="en-GB" sz="2000" dirty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000" i="1" dirty="0" smtClean="0"/>
              <a:t>Subsistence allowance: </a:t>
            </a:r>
            <a:r>
              <a:rPr lang="en-GB" sz="2000" dirty="0" smtClean="0"/>
              <a:t>accommodation</a:t>
            </a:r>
            <a:r>
              <a:rPr lang="en-GB" sz="2000" dirty="0"/>
              <a:t>, meals, </a:t>
            </a:r>
            <a:r>
              <a:rPr lang="en-GB" sz="2000" dirty="0" smtClean="0"/>
              <a:t>local </a:t>
            </a:r>
            <a:r>
              <a:rPr lang="en-GB" sz="2000" dirty="0"/>
              <a:t>travel </a:t>
            </a:r>
            <a:r>
              <a:rPr lang="en-GB" sz="2000" dirty="0" smtClean="0"/>
              <a:t>within </a:t>
            </a:r>
            <a:r>
              <a:rPr lang="en-GB" sz="2000" dirty="0"/>
              <a:t>the </a:t>
            </a:r>
            <a:r>
              <a:rPr lang="en-GB" sz="2000" dirty="0" smtClean="0"/>
              <a:t>place </a:t>
            </a:r>
            <a:r>
              <a:rPr lang="en-GB" sz="2000" dirty="0"/>
              <a:t>of </a:t>
            </a:r>
            <a:r>
              <a:rPr lang="en-GB" sz="2000" dirty="0" smtClean="0"/>
              <a:t>mission</a:t>
            </a:r>
          </a:p>
          <a:p>
            <a:pPr marL="342000" indent="0">
              <a:spcBef>
                <a:spcPts val="1500"/>
              </a:spcBef>
              <a:buNone/>
            </a:pPr>
            <a:r>
              <a:rPr lang="fr-BE" sz="2000" dirty="0" smtClean="0"/>
              <a:t>NB: </a:t>
            </a:r>
            <a:r>
              <a:rPr lang="en-GB" sz="2000" dirty="0" smtClean="0"/>
              <a:t>Reimbursement of real costs should be favoured</a:t>
            </a:r>
          </a:p>
          <a:p>
            <a:pPr marL="342000" indent="-342000">
              <a:lnSpc>
                <a:spcPct val="90000"/>
              </a:lnSpc>
              <a:spcBef>
                <a:spcPts val="1500"/>
              </a:spcBef>
              <a:buNone/>
            </a:pPr>
            <a:r>
              <a:rPr lang="en-GB" sz="2000" b="1" dirty="0" smtClean="0"/>
              <a:t>		</a:t>
            </a:r>
            <a:r>
              <a:rPr lang="en-GB" sz="2000" dirty="0" smtClean="0"/>
              <a:t>Reimbursement </a:t>
            </a:r>
            <a:r>
              <a:rPr lang="en-GB" sz="2000" dirty="0"/>
              <a:t>of a lump sum / per </a:t>
            </a:r>
            <a:r>
              <a:rPr lang="en-GB" sz="2000" dirty="0" smtClean="0"/>
              <a:t>diem in 	application </a:t>
            </a:r>
            <a:r>
              <a:rPr lang="en-GB" sz="2000" dirty="0"/>
              <a:t>of beneficiary’s usual </a:t>
            </a:r>
            <a:r>
              <a:rPr lang="en-GB" sz="2000" dirty="0" smtClean="0"/>
              <a:t>practice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84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09852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GB" dirty="0" smtClean="0"/>
              <a:t>Travel </a:t>
            </a:r>
            <a:r>
              <a:rPr lang="en-GB" dirty="0"/>
              <a:t>invoice </a:t>
            </a:r>
          </a:p>
          <a:p>
            <a:pPr>
              <a:spcBef>
                <a:spcPts val="1500"/>
              </a:spcBef>
              <a:defRPr/>
            </a:pPr>
            <a:r>
              <a:rPr lang="en-GB" dirty="0" smtClean="0"/>
              <a:t>Transport </a:t>
            </a:r>
            <a:r>
              <a:rPr lang="en-GB" dirty="0"/>
              <a:t>ticket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dirty="0" smtClean="0"/>
              <a:t>(train receipt, </a:t>
            </a:r>
            <a:r>
              <a:rPr lang="en-GB" sz="2000" dirty="0"/>
              <a:t>bus ticket, etc.)</a:t>
            </a:r>
          </a:p>
          <a:p>
            <a:pPr>
              <a:spcBef>
                <a:spcPts val="1500"/>
              </a:spcBef>
              <a:defRPr/>
            </a:pPr>
            <a:r>
              <a:rPr lang="en-GB" dirty="0" smtClean="0"/>
              <a:t>Travel </a:t>
            </a:r>
            <a:r>
              <a:rPr lang="en-GB" dirty="0"/>
              <a:t>by car: reimbursement </a:t>
            </a:r>
            <a:r>
              <a:rPr lang="en-GB" dirty="0" smtClean="0"/>
              <a:t>claim, calculation of amount, internal reimbursement policy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sz="2000" dirty="0" smtClean="0"/>
              <a:t>NB: up </a:t>
            </a:r>
            <a:r>
              <a:rPr lang="en-GB" sz="2000" dirty="0"/>
              <a:t>to the equivalent of first class rail fare</a:t>
            </a:r>
            <a:endParaRPr lang="en-GB" dirty="0"/>
          </a:p>
          <a:p>
            <a:pPr>
              <a:spcBef>
                <a:spcPts val="1500"/>
              </a:spcBef>
              <a:defRPr/>
            </a:pPr>
            <a:r>
              <a:rPr lang="en-GB" dirty="0" smtClean="0"/>
              <a:t>Proof </a:t>
            </a:r>
            <a:r>
              <a:rPr lang="en-GB" dirty="0"/>
              <a:t>of payment or </a:t>
            </a:r>
            <a:r>
              <a:rPr lang="en-GB" dirty="0" smtClean="0"/>
              <a:t>reimbursement</a:t>
            </a:r>
            <a:endParaRPr lang="en-GB" dirty="0"/>
          </a:p>
          <a:p>
            <a:pPr algn="just">
              <a:spcBef>
                <a:spcPts val="1500"/>
              </a:spcBef>
              <a:defRPr/>
            </a:pPr>
            <a:r>
              <a:rPr lang="en-GB" dirty="0"/>
              <a:t>Attendance list signed by the participants</a:t>
            </a:r>
            <a:r>
              <a:rPr lang="en-GB" dirty="0" smtClean="0"/>
              <a:t> for meetings, seminars, conferences, etc.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123951"/>
            <a:ext cx="8229600" cy="792882"/>
          </a:xfrm>
        </p:spPr>
        <p:txBody>
          <a:bodyPr/>
          <a:lstStyle/>
          <a:p>
            <a:pPr algn="ctr"/>
            <a:r>
              <a:rPr lang="en-GB" sz="2800" u="sng" dirty="0"/>
              <a:t>Supporting </a:t>
            </a:r>
            <a:r>
              <a:rPr lang="en-GB" sz="2800" u="sng" dirty="0" smtClean="0"/>
              <a:t>Documents </a:t>
            </a:r>
            <a:r>
              <a:rPr lang="en-GB" sz="2800" u="sng" dirty="0"/>
              <a:t>for </a:t>
            </a:r>
            <a:r>
              <a:rPr lang="en-GB" sz="2800" u="sng" dirty="0" smtClean="0"/>
              <a:t>Travel Costs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568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sz="2800" b="1" u="sng" dirty="0" smtClean="0"/>
              <a:t>Supporting Doc. for Subsistence Costs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2000" u="sng" dirty="0" smtClean="0"/>
          </a:p>
          <a:p>
            <a:pPr marL="0" indent="0" algn="just">
              <a:lnSpc>
                <a:spcPct val="90000"/>
              </a:lnSpc>
              <a:spcBef>
                <a:spcPts val="300"/>
              </a:spcBef>
              <a:buNone/>
            </a:pPr>
            <a:r>
              <a:rPr lang="en-GB" b="1" dirty="0" smtClean="0"/>
              <a:t>Reimbursement </a:t>
            </a:r>
            <a:r>
              <a:rPr lang="en-GB" b="1" dirty="0"/>
              <a:t>on the basis of </a:t>
            </a:r>
            <a:r>
              <a:rPr lang="en-GB" b="1" dirty="0" smtClean="0"/>
              <a:t>real </a:t>
            </a:r>
            <a:r>
              <a:rPr lang="en-GB" b="1" dirty="0"/>
              <a:t>costs</a:t>
            </a:r>
            <a:r>
              <a:rPr lang="en-GB" b="1" dirty="0" smtClean="0"/>
              <a:t>:</a:t>
            </a:r>
          </a:p>
          <a:p>
            <a:pPr marL="792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Expenses </a:t>
            </a:r>
            <a:r>
              <a:rPr lang="en-GB" sz="2400" b="0" dirty="0"/>
              <a:t>reimbursement claim form</a:t>
            </a:r>
          </a:p>
          <a:p>
            <a:pPr marL="792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Accommodation </a:t>
            </a:r>
            <a:r>
              <a:rPr lang="en-GB" sz="2400" b="0" dirty="0"/>
              <a:t>invoice</a:t>
            </a:r>
          </a:p>
          <a:p>
            <a:pPr marL="792000" lvl="1" indent="-396000" algn="just">
              <a:lnSpc>
                <a:spcPct val="85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All </a:t>
            </a:r>
            <a:r>
              <a:rPr lang="en-GB" sz="2400" b="0" dirty="0"/>
              <a:t>receipts related to food, beverages, local </a:t>
            </a:r>
            <a:r>
              <a:rPr lang="en-GB" sz="2400" b="0" dirty="0" smtClean="0"/>
              <a:t>transport </a:t>
            </a:r>
            <a:r>
              <a:rPr lang="en-GB" sz="2400" b="0" dirty="0"/>
              <a:t>and other expenses</a:t>
            </a:r>
          </a:p>
          <a:p>
            <a:pPr marL="792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Proof </a:t>
            </a:r>
            <a:r>
              <a:rPr lang="en-GB" sz="2400" b="0" dirty="0"/>
              <a:t>of </a:t>
            </a:r>
            <a:r>
              <a:rPr lang="en-GB" sz="2400" b="0" dirty="0" smtClean="0"/>
              <a:t>reimbursement</a:t>
            </a:r>
          </a:p>
          <a:p>
            <a:pPr marL="738900" lvl="1" indent="-342900" algn="just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Attendance list signed by the participants </a:t>
            </a:r>
            <a:br>
              <a:rPr lang="en-GB" sz="2400" b="0" dirty="0"/>
            </a:br>
            <a:r>
              <a:rPr lang="en-GB" sz="2400" b="0" dirty="0" smtClean="0"/>
              <a:t>for </a:t>
            </a:r>
            <a:r>
              <a:rPr lang="en-GB" sz="2400" b="0" dirty="0"/>
              <a:t>meetings, seminars, conferences, etc.</a:t>
            </a:r>
          </a:p>
          <a:p>
            <a:pPr marL="792000" lvl="1" indent="-396000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712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sz="2800" b="1" u="sng" dirty="0" smtClean="0"/>
              <a:t>Supporting Doc. for Subsistence Costs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GB" sz="2000" u="sng" dirty="0" smtClean="0"/>
          </a:p>
          <a:p>
            <a:pPr marL="0" indent="0" algn="just">
              <a:lnSpc>
                <a:spcPct val="90000"/>
              </a:lnSpc>
              <a:spcBef>
                <a:spcPts val="300"/>
              </a:spcBef>
              <a:buNone/>
            </a:pPr>
            <a:r>
              <a:rPr lang="en-GB" b="1" dirty="0" smtClean="0"/>
              <a:t>Reimbursement </a:t>
            </a:r>
            <a:r>
              <a:rPr lang="en-GB" b="1" dirty="0"/>
              <a:t>of a lump </a:t>
            </a:r>
            <a:r>
              <a:rPr lang="en-GB" b="1" dirty="0" smtClean="0"/>
              <a:t>sum / per diem: </a:t>
            </a: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en-GB" dirty="0" smtClean="0">
                <a:solidFill>
                  <a:srgbClr val="FF0000"/>
                </a:solidFill>
              </a:rPr>
              <a:t>=&gt; in application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dirty="0" smtClean="0">
                <a:solidFill>
                  <a:srgbClr val="FF0000"/>
                </a:solidFill>
              </a:rPr>
              <a:t>beneficiary’s usual practice</a:t>
            </a:r>
          </a:p>
          <a:p>
            <a:pPr marL="756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Copy </a:t>
            </a:r>
            <a:r>
              <a:rPr lang="en-GB" sz="2400" b="0" dirty="0"/>
              <a:t>of the </a:t>
            </a:r>
            <a:r>
              <a:rPr lang="en-GB" sz="2400" b="0" dirty="0" smtClean="0"/>
              <a:t>internal policy</a:t>
            </a:r>
            <a:endParaRPr lang="en-GB" sz="2400" b="0" dirty="0"/>
          </a:p>
          <a:p>
            <a:pPr marL="756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Reimbursement </a:t>
            </a:r>
            <a:r>
              <a:rPr lang="en-GB" sz="2400" b="0" dirty="0"/>
              <a:t>claim </a:t>
            </a:r>
          </a:p>
          <a:p>
            <a:pPr marL="756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Calculation </a:t>
            </a:r>
            <a:r>
              <a:rPr lang="en-GB" sz="2400" b="0" dirty="0"/>
              <a:t>of the amount paid</a:t>
            </a:r>
          </a:p>
          <a:p>
            <a:pPr marL="756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Proof </a:t>
            </a:r>
            <a:r>
              <a:rPr lang="en-GB" sz="2400" b="0" dirty="0"/>
              <a:t>of payment (bank transfer is preferred)</a:t>
            </a:r>
          </a:p>
          <a:p>
            <a:pPr marL="756000" lvl="1" indent="-396000" algn="just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GB" sz="2400" b="0" dirty="0" smtClean="0"/>
              <a:t>Attendance </a:t>
            </a:r>
            <a:r>
              <a:rPr lang="en-GB" sz="2400" b="0" dirty="0"/>
              <a:t>list signed by the participants</a:t>
            </a:r>
            <a:br>
              <a:rPr lang="en-GB" sz="2400" b="0" dirty="0"/>
            </a:br>
            <a:r>
              <a:rPr lang="en-GB" sz="2400" b="0" dirty="0"/>
              <a:t>for meetings, seminars, conferences, etc.</a:t>
            </a:r>
          </a:p>
        </p:txBody>
      </p:sp>
    </p:spTree>
    <p:extLst>
      <p:ext uri="{BB962C8B-B14F-4D97-AF65-F5344CB8AC3E}">
        <p14:creationId xmlns:p14="http://schemas.microsoft.com/office/powerpoint/2010/main" val="42318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r>
              <a:rPr lang="en-GB" sz="3200" b="1" u="sng" dirty="0"/>
              <a:t>Important </a:t>
            </a:r>
            <a:r>
              <a:rPr lang="en-GB" sz="3200" b="1" u="sng" dirty="0" smtClean="0"/>
              <a:t>Notes </a:t>
            </a:r>
            <a:r>
              <a:rPr lang="en-GB" sz="3200" b="1" u="sng" dirty="0"/>
              <a:t>on </a:t>
            </a:r>
            <a:r>
              <a:rPr lang="en-GB" sz="3200" b="1" u="sng" dirty="0" smtClean="0"/>
              <a:t>Per Diem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/>
              <a:t>Within the limits per country set out by the Commission </a:t>
            </a:r>
            <a:r>
              <a:rPr lang="en-GB" sz="1800" dirty="0">
                <a:hlinkClick r:id="rId3"/>
              </a:rPr>
              <a:t>http://ec.europa.eu/europeaid/funding/about-calls-tender/procedures-and-practical-guide-prag/diems_en</a:t>
            </a:r>
            <a:endParaRPr lang="en-GB" sz="1800" dirty="0"/>
          </a:p>
          <a:p>
            <a:pPr algn="just">
              <a:spcBef>
                <a:spcPts val="2400"/>
              </a:spcBef>
              <a:defRPr/>
            </a:pPr>
            <a:r>
              <a:rPr lang="fr-BE" sz="1800" dirty="0" smtClean="0"/>
              <a:t>62% per diem = accommodation </a:t>
            </a:r>
            <a:r>
              <a:rPr lang="fr-BE" sz="1800" dirty="0" smtClean="0">
                <a:solidFill>
                  <a:srgbClr val="FF3300"/>
                </a:solidFill>
              </a:rPr>
              <a:t>			</a:t>
            </a:r>
            <a:endParaRPr lang="fr-BE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defRPr/>
            </a:pPr>
            <a:r>
              <a:rPr lang="fr-BE" sz="1800" dirty="0" smtClean="0"/>
              <a:t>38 % per diem = </a:t>
            </a:r>
            <a:r>
              <a:rPr lang="en-GB" sz="1800" dirty="0" smtClean="0"/>
              <a:t>subsistence</a:t>
            </a:r>
            <a:r>
              <a:rPr lang="en-GB" sz="1800" dirty="0" smtClean="0">
                <a:solidFill>
                  <a:srgbClr val="FF3300"/>
                </a:solidFill>
              </a:rPr>
              <a:t>			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Accommodation part accepted when overnight stay is requested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1800" dirty="0" smtClean="0"/>
              <a:t>When breakfast / lunch / </a:t>
            </a:r>
            <a:r>
              <a:rPr lang="en-GB" sz="1800" dirty="0"/>
              <a:t>dinner is </a:t>
            </a:r>
            <a:r>
              <a:rPr lang="en-GB" sz="1800" dirty="0" smtClean="0"/>
              <a:t>offered, </a:t>
            </a:r>
            <a:r>
              <a:rPr lang="en-GB" sz="1800" dirty="0"/>
              <a:t>the </a:t>
            </a:r>
            <a:r>
              <a:rPr lang="en-GB" sz="1800" dirty="0" smtClean="0"/>
              <a:t>subsistence part of per diem is reduced accordingly: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fr-BE" sz="1800" dirty="0" smtClean="0"/>
              <a:t>	</a:t>
            </a:r>
            <a:r>
              <a:rPr lang="en-GB" sz="1800" dirty="0" smtClean="0"/>
              <a:t>breakfast = 15%</a:t>
            </a:r>
            <a:r>
              <a:rPr lang="en-GB" sz="1800" dirty="0" smtClean="0">
                <a:solidFill>
                  <a:srgbClr val="FF3300"/>
                </a:solidFill>
              </a:rPr>
              <a:t>				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800" dirty="0" smtClean="0">
                <a:solidFill>
                  <a:srgbClr val="FF3300"/>
                </a:solidFill>
              </a:rPr>
              <a:t>	</a:t>
            </a:r>
            <a:r>
              <a:rPr lang="en-GB" sz="1800" dirty="0" smtClean="0"/>
              <a:t>lunch = 30%	</a:t>
            </a:r>
            <a:r>
              <a:rPr lang="en-GB" sz="1800" dirty="0" smtClean="0">
                <a:solidFill>
                  <a:srgbClr val="FF3300"/>
                </a:solidFill>
              </a:rPr>
              <a:t>				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800" dirty="0" smtClean="0">
                <a:solidFill>
                  <a:srgbClr val="FF3300"/>
                </a:solidFill>
              </a:rPr>
              <a:t>	</a:t>
            </a:r>
            <a:r>
              <a:rPr lang="en-GB" sz="1800" dirty="0" smtClean="0"/>
              <a:t>diner = 30%	</a:t>
            </a:r>
            <a:r>
              <a:rPr lang="en-GB" sz="1800" dirty="0" smtClean="0">
                <a:solidFill>
                  <a:srgbClr val="FF3300"/>
                </a:solidFill>
              </a:rPr>
              <a:t>				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GB" sz="1800" dirty="0" smtClean="0">
                <a:solidFill>
                  <a:srgbClr val="FF3300"/>
                </a:solidFill>
              </a:rPr>
              <a:t>	</a:t>
            </a:r>
            <a:r>
              <a:rPr lang="en-GB" sz="1800" dirty="0" smtClean="0"/>
              <a:t>local transport and sundry expenses = 25%</a:t>
            </a:r>
            <a:r>
              <a:rPr lang="fr-BE" sz="1800" dirty="0" smtClean="0">
                <a:solidFill>
                  <a:srgbClr val="FF3300"/>
                </a:solidFill>
              </a:rPr>
              <a:t>	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008633"/>
          </a:xfrm>
        </p:spPr>
        <p:txBody>
          <a:bodyPr/>
          <a:lstStyle/>
          <a:p>
            <a:pPr algn="ctr"/>
            <a:r>
              <a:rPr lang="en-GB" sz="3200" u="sng" dirty="0"/>
              <a:t>Travel and </a:t>
            </a:r>
            <a:r>
              <a:rPr lang="en-GB" sz="3200" u="sng" dirty="0" smtClean="0"/>
              <a:t>Subsistence Costs:</a:t>
            </a:r>
            <a:r>
              <a:rPr lang="en-GB" sz="3200" u="sng" dirty="0"/>
              <a:t/>
            </a:r>
            <a:br>
              <a:rPr lang="en-GB" sz="3200" u="sng" dirty="0"/>
            </a:br>
            <a:r>
              <a:rPr lang="en-GB" sz="3200" u="sng" dirty="0"/>
              <a:t>Common </a:t>
            </a:r>
            <a:r>
              <a:rPr lang="en-GB" sz="3200" u="sng" dirty="0" smtClean="0"/>
              <a:t>Reasons </a:t>
            </a:r>
            <a:r>
              <a:rPr lang="en-GB" sz="3200" u="sng" dirty="0"/>
              <a:t>of </a:t>
            </a:r>
            <a:r>
              <a:rPr lang="en-GB" sz="3200" u="sng" dirty="0" smtClean="0"/>
              <a:t>Ineligibility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Missing documents – e.g. missing </a:t>
            </a:r>
            <a:r>
              <a:rPr lang="en-US" dirty="0" smtClean="0"/>
              <a:t>proof </a:t>
            </a:r>
            <a:r>
              <a:rPr lang="en-US" dirty="0"/>
              <a:t>of </a:t>
            </a:r>
            <a:r>
              <a:rPr lang="en-US" dirty="0" smtClean="0"/>
              <a:t>presence</a:t>
            </a:r>
            <a:endParaRPr lang="en-US" dirty="0"/>
          </a:p>
          <a:p>
            <a:pPr algn="just">
              <a:spcBef>
                <a:spcPts val="1200"/>
              </a:spcBef>
              <a:defRPr/>
            </a:pPr>
            <a:r>
              <a:rPr lang="en-US" dirty="0" smtClean="0"/>
              <a:t>Taxi </a:t>
            </a:r>
            <a:r>
              <a:rPr lang="en-US" dirty="0"/>
              <a:t>where public transport could have been </a:t>
            </a:r>
            <a:r>
              <a:rPr lang="en-US" dirty="0" smtClean="0"/>
              <a:t>used</a:t>
            </a:r>
            <a:endParaRPr lang="en-US" dirty="0"/>
          </a:p>
          <a:p>
            <a:pPr algn="just">
              <a:spcBef>
                <a:spcPts val="1200"/>
              </a:spcBef>
              <a:defRPr/>
            </a:pPr>
            <a:r>
              <a:rPr lang="en-US" dirty="0"/>
              <a:t>Undue subsistence allowance paid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dirty="0"/>
              <a:t>Per diem exceeding the threshold per country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dirty="0" smtClean="0"/>
              <a:t>Travel </a:t>
            </a:r>
            <a:r>
              <a:rPr lang="en-US" dirty="0"/>
              <a:t>and subsistence allowance costs </a:t>
            </a:r>
            <a:r>
              <a:rPr lang="en-US" dirty="0" smtClean="0"/>
              <a:t>for activities </a:t>
            </a:r>
            <a:r>
              <a:rPr lang="en-US" dirty="0"/>
              <a:t>outside the EU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dirty="0"/>
              <a:t>Missing proof of payment </a:t>
            </a:r>
            <a:r>
              <a:rPr lang="en-US" dirty="0" smtClean="0"/>
              <a:t>/ </a:t>
            </a:r>
            <a:r>
              <a:rPr lang="en-US" dirty="0"/>
              <a:t>bank </a:t>
            </a:r>
            <a:r>
              <a:rPr lang="en-US" dirty="0" smtClean="0"/>
              <a:t>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6 </a:t>
            </a:r>
            <a:r>
              <a:rPr lang="en-GB" sz="3200" u="sng" dirty="0" smtClean="0"/>
              <a:t>Categories </a:t>
            </a:r>
            <a:r>
              <a:rPr lang="en-GB" sz="3200" u="sng" dirty="0"/>
              <a:t>of </a:t>
            </a:r>
            <a:r>
              <a:rPr lang="en-GB" sz="3200" u="sng" dirty="0" smtClean="0"/>
              <a:t>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63378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 </a:t>
            </a:r>
            <a:r>
              <a:rPr lang="en-GB" dirty="0"/>
              <a:t>– </a:t>
            </a:r>
            <a:r>
              <a:rPr lang="en-GB" dirty="0" smtClean="0"/>
              <a:t>Staff </a:t>
            </a:r>
          </a:p>
          <a:p>
            <a:pPr>
              <a:buFontTx/>
              <a:buNone/>
            </a:pPr>
            <a:r>
              <a:rPr lang="en-GB" dirty="0" smtClean="0"/>
              <a:t>B </a:t>
            </a:r>
            <a:r>
              <a:rPr lang="en-GB" dirty="0"/>
              <a:t>– </a:t>
            </a:r>
            <a:r>
              <a:rPr lang="en-GB" dirty="0" smtClean="0"/>
              <a:t>Travel &amp; Subsistence</a:t>
            </a:r>
            <a:endParaRPr lang="en-GB" dirty="0"/>
          </a:p>
          <a:p>
            <a:pPr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sz="3200" b="1" dirty="0" smtClean="0"/>
              <a:t>C </a:t>
            </a:r>
            <a:r>
              <a:rPr lang="en-GB" sz="3200" b="1" dirty="0"/>
              <a:t>– </a:t>
            </a:r>
            <a:r>
              <a:rPr lang="en-GB" sz="3200" b="1" dirty="0" smtClean="0"/>
              <a:t>Equipment</a:t>
            </a:r>
            <a:endParaRPr lang="en-GB" sz="3200" b="1" dirty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D </a:t>
            </a:r>
            <a:r>
              <a:rPr lang="en-GB" dirty="0"/>
              <a:t>– </a:t>
            </a:r>
            <a:r>
              <a:rPr lang="en-GB" dirty="0" smtClean="0"/>
              <a:t>Consumables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E – </a:t>
            </a:r>
            <a:r>
              <a:rPr lang="en-GB" dirty="0" smtClean="0"/>
              <a:t>Other Direct Costs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F – Indirect </a:t>
            </a:r>
            <a:r>
              <a:rPr lang="en-GB" dirty="0" smtClean="0"/>
              <a:t>Costs</a:t>
            </a:r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27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37844"/>
          </a:xfrm>
        </p:spPr>
        <p:txBody>
          <a:bodyPr anchor="ctr"/>
          <a:lstStyle/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Computer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 smtClean="0">
                <a:ea typeface="ＭＳ Ｐゴシック" pitchFamily="34" charset="-128"/>
              </a:rPr>
              <a:t>audiovisual equipment, </a:t>
            </a:r>
            <a:r>
              <a:rPr lang="en-US" dirty="0">
                <a:ea typeface="ＭＳ Ｐゴシック" pitchFamily="34" charset="-128"/>
              </a:rPr>
              <a:t>etc.</a:t>
            </a:r>
            <a:endParaRPr lang="en-US" dirty="0" smtClean="0">
              <a:ea typeface="ＭＳ Ｐゴシック" pitchFamily="34" charset="-128"/>
            </a:endParaRPr>
          </a:p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Only </a:t>
            </a:r>
            <a:r>
              <a:rPr lang="en-US" dirty="0">
                <a:ea typeface="ＭＳ Ｐゴシック" pitchFamily="34" charset="-128"/>
              </a:rPr>
              <a:t>if strictly necessary and specifically for the project’s core activities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Purchased </a:t>
            </a:r>
            <a:r>
              <a:rPr lang="en-US" dirty="0">
                <a:ea typeface="ＭＳ Ｐゴシック" pitchFamily="34" charset="-128"/>
              </a:rPr>
              <a:t>during the implementation </a:t>
            </a:r>
            <a:r>
              <a:rPr lang="en-US" dirty="0" smtClean="0">
                <a:ea typeface="ＭＳ Ｐゴシック" pitchFamily="34" charset="-128"/>
              </a:rPr>
              <a:t>period</a:t>
            </a:r>
            <a:endParaRPr lang="en-US" dirty="0">
              <a:ea typeface="ＭＳ Ｐゴシック" pitchFamily="34" charset="-128"/>
            </a:endParaRPr>
          </a:p>
          <a:p>
            <a:pPr algn="just">
              <a:spcBef>
                <a:spcPts val="1200"/>
              </a:spcBef>
            </a:pP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itemized </a:t>
            </a:r>
            <a:r>
              <a:rPr lang="en-US" dirty="0"/>
              <a:t>and bear an inventory number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Supplier chosen </a:t>
            </a:r>
            <a:r>
              <a:rPr lang="en-US" dirty="0">
                <a:ea typeface="ＭＳ Ｐゴシック" pitchFamily="34" charset="-128"/>
              </a:rPr>
              <a:t>according to the best value for money </a:t>
            </a:r>
            <a:r>
              <a:rPr lang="en-US" dirty="0" smtClean="0">
                <a:ea typeface="ＭＳ Ｐゴシック" pitchFamily="34" charset="-128"/>
              </a:rPr>
              <a:t>principle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64889"/>
          </a:xfrm>
        </p:spPr>
        <p:txBody>
          <a:bodyPr/>
          <a:lstStyle/>
          <a:p>
            <a:pPr algn="ctr"/>
            <a:r>
              <a:rPr lang="fr-BE" sz="3200" u="sng" dirty="0" smtClean="0"/>
              <a:t>Equipment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36014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913" y="4870709"/>
            <a:ext cx="1463167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pPr algn="ctr"/>
            <a:r>
              <a:rPr lang="en-GB" sz="2800" u="sng" dirty="0" smtClean="0"/>
              <a:t>Relations between Beneficiaries</a:t>
            </a:r>
            <a:br>
              <a:rPr lang="en-GB" sz="2800" u="sng" dirty="0" smtClean="0"/>
            </a:br>
            <a:r>
              <a:rPr lang="en-GB" sz="2800" u="sng" dirty="0" smtClean="0"/>
              <a:t>Flows of Money </a:t>
            </a:r>
            <a:endParaRPr lang="en-GB" sz="2800" u="sng" dirty="0"/>
          </a:p>
        </p:txBody>
      </p:sp>
      <p:sp>
        <p:nvSpPr>
          <p:cNvPr id="10" name="Rounded Rectangle 9"/>
          <p:cNvSpPr/>
          <p:nvPr/>
        </p:nvSpPr>
        <p:spPr>
          <a:xfrm>
            <a:off x="3851920" y="3284984"/>
            <a:ext cx="1440160" cy="8297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smtClean="0">
                <a:solidFill>
                  <a:schemeClr val="accent2"/>
                </a:solidFill>
              </a:rPr>
              <a:t>Coord.</a:t>
            </a:r>
            <a:endParaRPr lang="en-GB" sz="1800" b="0" dirty="0">
              <a:solidFill>
                <a:schemeClr val="accent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67744" y="4127005"/>
            <a:ext cx="1440160" cy="7200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smtClean="0">
                <a:solidFill>
                  <a:schemeClr val="accent2"/>
                </a:solidFill>
              </a:rPr>
              <a:t>Co-benef.</a:t>
            </a:r>
            <a:endParaRPr lang="en-GB" sz="1800" b="0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4776"/>
            <a:ext cx="14636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4211960" y="3861048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275856" y="4293096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grpSp>
        <p:nvGrpSpPr>
          <p:cNvPr id="1041" name="Group 1040"/>
          <p:cNvGrpSpPr/>
          <p:nvPr/>
        </p:nvGrpSpPr>
        <p:grpSpPr>
          <a:xfrm>
            <a:off x="2843808" y="3768051"/>
            <a:ext cx="3240360" cy="1349792"/>
            <a:chOff x="2843808" y="3768051"/>
            <a:chExt cx="3240360" cy="134979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843808" y="3811515"/>
              <a:ext cx="1224136" cy="48158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4932040" y="4618523"/>
              <a:ext cx="972108" cy="39465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5004048" y="3768051"/>
              <a:ext cx="1080120" cy="525045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152666" y="4742884"/>
              <a:ext cx="1059294" cy="270292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4572000" y="3861048"/>
              <a:ext cx="0" cy="1256795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3608276" y="4293096"/>
              <a:ext cx="2043844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cxnSp>
        <p:nvCxnSpPr>
          <p:cNvPr id="45" name="Straight Arrow Connector 44"/>
          <p:cNvCxnSpPr/>
          <p:nvPr/>
        </p:nvCxnSpPr>
        <p:spPr bwMode="auto">
          <a:xfrm flipH="1" flipV="1">
            <a:off x="2267744" y="3356992"/>
            <a:ext cx="288032" cy="93610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grpSp>
        <p:nvGrpSpPr>
          <p:cNvPr id="1048" name="Group 1047"/>
          <p:cNvGrpSpPr/>
          <p:nvPr/>
        </p:nvGrpSpPr>
        <p:grpSpPr>
          <a:xfrm>
            <a:off x="467544" y="2282604"/>
            <a:ext cx="8258078" cy="4243053"/>
            <a:chOff x="467544" y="2282604"/>
            <a:chExt cx="8258078" cy="4243053"/>
          </a:xfrm>
        </p:grpSpPr>
        <p:grpSp>
          <p:nvGrpSpPr>
            <p:cNvPr id="1042" name="Group 1041"/>
            <p:cNvGrpSpPr/>
            <p:nvPr/>
          </p:nvGrpSpPr>
          <p:grpSpPr>
            <a:xfrm>
              <a:off x="1331640" y="2492897"/>
              <a:ext cx="6264696" cy="4032760"/>
              <a:chOff x="1331640" y="2492897"/>
              <a:chExt cx="6264696" cy="4032760"/>
            </a:xfrm>
          </p:grpSpPr>
          <p:cxnSp>
            <p:nvCxnSpPr>
              <p:cNvPr id="47" name="Straight Arrow Connector 46"/>
              <p:cNvCxnSpPr/>
              <p:nvPr/>
            </p:nvCxnSpPr>
            <p:spPr bwMode="auto">
              <a:xfrm flipH="1" flipV="1">
                <a:off x="1331640" y="3974973"/>
                <a:ext cx="936104" cy="59321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H="1" flipV="1">
                <a:off x="2087724" y="3263995"/>
                <a:ext cx="648072" cy="10081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 flipH="1" flipV="1">
                <a:off x="5305242" y="5419491"/>
                <a:ext cx="1069758" cy="110616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flipH="1" flipV="1">
                <a:off x="6660232" y="4703024"/>
                <a:ext cx="936104" cy="59321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H="1" flipV="1">
                <a:off x="2987824" y="2708920"/>
                <a:ext cx="1206134" cy="7200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V="1">
                <a:off x="5004048" y="2607114"/>
                <a:ext cx="900100" cy="9236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 flipV="1">
                <a:off x="6167933" y="2996952"/>
                <a:ext cx="960351" cy="129614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 flipV="1">
                <a:off x="3527884" y="5356476"/>
                <a:ext cx="540060" cy="92369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1943708" y="4655998"/>
                <a:ext cx="1062118" cy="131043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 flipV="1">
                <a:off x="4572000" y="2492897"/>
                <a:ext cx="0" cy="103790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flipH="1" flipV="1">
                <a:off x="6167934" y="4655998"/>
                <a:ext cx="564306" cy="15093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1046" name="Rounded Rectangle 1045"/>
            <p:cNvSpPr/>
            <p:nvPr/>
          </p:nvSpPr>
          <p:spPr>
            <a:xfrm>
              <a:off x="467544" y="3569062"/>
              <a:ext cx="1332148" cy="405911"/>
            </a:xfrm>
            <a:prstGeom prst="round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400" dirty="0" smtClean="0">
                  <a:solidFill>
                    <a:srgbClr val="008000"/>
                  </a:solidFill>
                </a:rPr>
                <a:t>Employee</a:t>
              </a:r>
              <a:endParaRPr lang="en-GB" sz="2000" dirty="0">
                <a:solidFill>
                  <a:srgbClr val="008000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761868" y="2605940"/>
              <a:ext cx="1332148" cy="405911"/>
            </a:xfrm>
            <a:prstGeom prst="round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400" dirty="0" smtClean="0">
                  <a:solidFill>
                    <a:srgbClr val="008000"/>
                  </a:solidFill>
                </a:rPr>
                <a:t>Employee</a:t>
              </a:r>
              <a:endParaRPr lang="en-GB" sz="2000" dirty="0">
                <a:solidFill>
                  <a:srgbClr val="008000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393474" y="5296240"/>
              <a:ext cx="1332148" cy="405911"/>
            </a:xfrm>
            <a:prstGeom prst="round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solidFill>
                    <a:srgbClr val="008000"/>
                  </a:solidFill>
                </a:rPr>
                <a:t>Supplier</a:t>
              </a:r>
              <a:endParaRPr lang="en-GB" sz="2400" dirty="0">
                <a:solidFill>
                  <a:srgbClr val="008000"/>
                </a:solidFill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859221" y="5940916"/>
              <a:ext cx="1332148" cy="405911"/>
            </a:xfrm>
            <a:prstGeom prst="round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solidFill>
                    <a:srgbClr val="008000"/>
                  </a:solidFill>
                </a:rPr>
                <a:t>Supplier</a:t>
              </a:r>
              <a:endParaRPr lang="en-GB" sz="2400" dirty="0">
                <a:solidFill>
                  <a:srgbClr val="008000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9722" y="2282604"/>
              <a:ext cx="1332148" cy="405911"/>
            </a:xfrm>
            <a:prstGeom prst="round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solidFill>
                    <a:srgbClr val="008000"/>
                  </a:solidFill>
                </a:rPr>
                <a:t>Supplier</a:t>
              </a:r>
              <a:endParaRPr lang="en-GB" sz="2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123728" y="2996952"/>
            <a:ext cx="4896544" cy="2880320"/>
          </a:xfrm>
          <a:prstGeom prst="ellipse">
            <a:avLst/>
          </a:prstGeom>
          <a:solidFill>
            <a:srgbClr val="008000">
              <a:alpha val="9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3600" b="0" dirty="0" smtClean="0">
                <a:solidFill>
                  <a:schemeClr val="bg1"/>
                </a:solidFill>
              </a:rPr>
              <a:t>Project</a:t>
            </a:r>
            <a:endParaRPr lang="en-GB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37844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dirty="0" smtClean="0">
                <a:ea typeface="ＭＳ Ｐゴシック" pitchFamily="34" charset="-128"/>
              </a:rPr>
              <a:t>Eligible </a:t>
            </a:r>
            <a:r>
              <a:rPr lang="en-US" dirty="0">
                <a:ea typeface="ＭＳ Ｐゴシック" pitchFamily="34" charset="-128"/>
              </a:rPr>
              <a:t>cost </a:t>
            </a:r>
            <a:r>
              <a:rPr lang="en-US" dirty="0" smtClean="0">
                <a:ea typeface="ＭＳ Ｐゴシック" pitchFamily="34" charset="-128"/>
              </a:rPr>
              <a:t>= </a:t>
            </a:r>
            <a:r>
              <a:rPr lang="en-US" dirty="0">
                <a:ea typeface="ＭＳ Ｐゴシック" pitchFamily="34" charset="-128"/>
              </a:rPr>
              <a:t>only the depreciation cost of equipment at a rate that reflects the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degree</a:t>
            </a:r>
            <a:r>
              <a:rPr lang="en-US" dirty="0">
                <a:ea typeface="ＭＳ Ｐゴシック" pitchFamily="34" charset="-128"/>
              </a:rPr>
              <a:t> and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duration of use </a:t>
            </a:r>
            <a:r>
              <a:rPr lang="en-US" dirty="0">
                <a:ea typeface="ＭＳ Ｐゴシック" pitchFamily="34" charset="-128"/>
              </a:rPr>
              <a:t>within the project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Depreciation</a:t>
            </a:r>
            <a:r>
              <a:rPr lang="en-US" dirty="0" smtClean="0">
                <a:ea typeface="ＭＳ Ｐゴシック" pitchFamily="34" charset="-128"/>
              </a:rPr>
              <a:t> cf. </a:t>
            </a:r>
            <a:r>
              <a:rPr lang="en-US" dirty="0">
                <a:ea typeface="ＭＳ Ｐゴシック" pitchFamily="34" charset="-128"/>
              </a:rPr>
              <a:t>national tax and accounting rules </a:t>
            </a:r>
          </a:p>
          <a:p>
            <a:pPr marL="342000" indent="-342000" algn="just">
              <a:spcBef>
                <a:spcPts val="1200"/>
              </a:spcBef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  <a:r>
              <a:rPr lang="en-US" sz="2000" dirty="0" smtClean="0">
                <a:ea typeface="ＭＳ Ｐゴシック" pitchFamily="34" charset="-128"/>
              </a:rPr>
              <a:t>When a beneficiary does not have any specific rules, apply the </a:t>
            </a:r>
            <a:r>
              <a:rPr lang="en-US" sz="2000" dirty="0">
                <a:ea typeface="ＭＳ Ｐゴシック" pitchFamily="34" charset="-128"/>
              </a:rPr>
              <a:t>method indicated in the </a:t>
            </a:r>
            <a:r>
              <a:rPr lang="en-US" sz="2000" dirty="0" smtClean="0">
                <a:ea typeface="ＭＳ Ｐゴシック" pitchFamily="34" charset="-128"/>
              </a:rPr>
              <a:t>Guide for Action Grants 2014</a:t>
            </a:r>
            <a:endParaRPr lang="en-US" sz="2000" dirty="0">
              <a:ea typeface="ＭＳ Ｐゴシック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	Rental </a:t>
            </a:r>
            <a:r>
              <a:rPr lang="en-US" dirty="0"/>
              <a:t>costs of </a:t>
            </a:r>
            <a:r>
              <a:rPr lang="en-US" dirty="0" smtClean="0"/>
              <a:t>own premises = Indirect costs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>
                <a:ea typeface="ＭＳ Ｐゴシック" pitchFamily="34" charset="-128"/>
              </a:rPr>
              <a:t>Costs </a:t>
            </a:r>
            <a:r>
              <a:rPr lang="en-US" dirty="0">
                <a:ea typeface="ＭＳ Ｐゴシック" pitchFamily="34" charset="-128"/>
              </a:rPr>
              <a:t>of purchase of land and immovable </a:t>
            </a:r>
            <a:r>
              <a:rPr lang="en-US" dirty="0" smtClean="0">
                <a:ea typeface="ＭＳ Ｐゴシック" pitchFamily="34" charset="-128"/>
              </a:rPr>
              <a:t>property = </a:t>
            </a:r>
            <a:r>
              <a:rPr lang="en-US" dirty="0">
                <a:ea typeface="ＭＳ Ｐゴシック" pitchFamily="34" charset="-128"/>
              </a:rPr>
              <a:t>ineligible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123951"/>
            <a:ext cx="8229600" cy="792882"/>
          </a:xfrm>
        </p:spPr>
        <p:txBody>
          <a:bodyPr/>
          <a:lstStyle/>
          <a:p>
            <a:pPr algn="ctr"/>
            <a:r>
              <a:rPr lang="fr-BE" sz="3200" u="sng" dirty="0" smtClean="0"/>
              <a:t>Equipment</a:t>
            </a:r>
            <a:endParaRPr lang="en-GB" sz="32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941168"/>
            <a:ext cx="5527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4745"/>
            <a:ext cx="8229600" cy="792087"/>
          </a:xfrm>
        </p:spPr>
        <p:txBody>
          <a:bodyPr/>
          <a:lstStyle/>
          <a:p>
            <a:pPr algn="ctr"/>
            <a:r>
              <a:rPr lang="en-GB" sz="2800" u="sng" dirty="0" smtClean="0"/>
              <a:t>Equipment: Supporting Documents </a:t>
            </a:r>
            <a:endParaRPr lang="en-GB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38889" cy="1949292"/>
          </a:xfrm>
        </p:spPr>
        <p:txBody>
          <a:bodyPr/>
          <a:lstStyle/>
          <a:p>
            <a:r>
              <a:rPr lang="en-US" sz="2200" kern="1200" dirty="0"/>
              <a:t>Invoice showing date of purchase and </a:t>
            </a:r>
            <a:r>
              <a:rPr lang="en-US" sz="2200" kern="1200" dirty="0" smtClean="0"/>
              <a:t>delivery</a:t>
            </a:r>
          </a:p>
          <a:p>
            <a:r>
              <a:rPr lang="en-US" sz="2200" kern="1200" dirty="0" smtClean="0"/>
              <a:t>Proof </a:t>
            </a:r>
            <a:r>
              <a:rPr lang="en-US" sz="2200" kern="1200" dirty="0"/>
              <a:t>of payment</a:t>
            </a:r>
          </a:p>
          <a:p>
            <a:r>
              <a:rPr lang="en-US" sz="2200" kern="1200" dirty="0"/>
              <a:t>Beneficiary's accounting </a:t>
            </a:r>
            <a:r>
              <a:rPr lang="en-US" sz="2200" kern="1200" dirty="0" smtClean="0"/>
              <a:t>practice regarding depreciation</a:t>
            </a:r>
            <a:endParaRPr lang="en-US" sz="2200" kern="1200" dirty="0"/>
          </a:p>
          <a:p>
            <a:pPr algn="just"/>
            <a:r>
              <a:rPr lang="en-US" sz="2200" kern="1200" dirty="0"/>
              <a:t>Calculation of the depreciation amount </a:t>
            </a:r>
            <a:r>
              <a:rPr lang="en-US" sz="2200" kern="1200" dirty="0" smtClean="0"/>
              <a:t>requested</a:t>
            </a:r>
            <a:endParaRPr lang="en-US" sz="2200" kern="1200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3794116"/>
            <a:ext cx="8510897" cy="6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800" u="sng" dirty="0" smtClean="0"/>
              <a:t>Common Reasons </a:t>
            </a:r>
            <a:r>
              <a:rPr lang="en-GB" sz="2800" u="sng" dirty="0"/>
              <a:t>of </a:t>
            </a:r>
            <a:r>
              <a:rPr lang="en-GB" sz="2800" u="sng" dirty="0" smtClean="0"/>
              <a:t>Ineligibility</a:t>
            </a:r>
            <a:endParaRPr lang="en-GB" sz="2800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4437112"/>
            <a:ext cx="85689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200" b="0" dirty="0"/>
              <a:t>Invoice not addressed to </a:t>
            </a:r>
            <a:r>
              <a:rPr lang="en-US" sz="2200" b="0" dirty="0" smtClean="0"/>
              <a:t>one of the Beneficiaries</a:t>
            </a:r>
            <a:endParaRPr lang="en-US" sz="2200" b="0" dirty="0"/>
          </a:p>
          <a:p>
            <a:pPr algn="just"/>
            <a:r>
              <a:rPr lang="en-US" sz="2200" b="0" dirty="0"/>
              <a:t>Full cost </a:t>
            </a:r>
            <a:r>
              <a:rPr lang="en-US" sz="2200" b="0" dirty="0" smtClean="0"/>
              <a:t>claimed</a:t>
            </a:r>
            <a:endParaRPr lang="en-US" sz="2200" b="0" dirty="0"/>
          </a:p>
          <a:p>
            <a:pPr algn="just"/>
            <a:r>
              <a:rPr lang="en-US" sz="2200" b="0" dirty="0"/>
              <a:t>Cost claimed does not reflect the period </a:t>
            </a:r>
            <a:r>
              <a:rPr lang="en-US" sz="2200" b="0" dirty="0" smtClean="0"/>
              <a:t>and </a:t>
            </a:r>
            <a:r>
              <a:rPr lang="en-US" sz="2200" b="0" dirty="0"/>
              <a:t>percentage used for the implementation of the </a:t>
            </a:r>
            <a:r>
              <a:rPr lang="en-US" sz="2200" b="0" dirty="0" smtClean="0"/>
              <a:t>grant</a:t>
            </a:r>
            <a:endParaRPr lang="en-US" sz="22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8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6 </a:t>
            </a:r>
            <a:r>
              <a:rPr lang="en-GB" sz="3200" u="sng" dirty="0" smtClean="0"/>
              <a:t>Categories </a:t>
            </a:r>
            <a:r>
              <a:rPr lang="en-GB" sz="3200" u="sng" dirty="0"/>
              <a:t>of </a:t>
            </a:r>
            <a:r>
              <a:rPr lang="en-GB" sz="3200" u="sng" dirty="0" smtClean="0"/>
              <a:t>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63378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 </a:t>
            </a:r>
            <a:r>
              <a:rPr lang="en-GB" dirty="0"/>
              <a:t>– </a:t>
            </a:r>
            <a:r>
              <a:rPr lang="en-GB" dirty="0" smtClean="0"/>
              <a:t>Staff </a:t>
            </a:r>
          </a:p>
          <a:p>
            <a:pPr>
              <a:buFontTx/>
              <a:buNone/>
            </a:pPr>
            <a:r>
              <a:rPr lang="en-GB" dirty="0" smtClean="0"/>
              <a:t>B </a:t>
            </a:r>
            <a:r>
              <a:rPr lang="en-GB" dirty="0"/>
              <a:t>– </a:t>
            </a:r>
            <a:r>
              <a:rPr lang="en-GB" dirty="0" smtClean="0"/>
              <a:t>Travel &amp; Subsistence</a:t>
            </a:r>
            <a:endParaRPr lang="en-GB" dirty="0"/>
          </a:p>
          <a:p>
            <a:pPr>
              <a:buNone/>
            </a:pPr>
            <a:r>
              <a:rPr lang="en-GB" dirty="0" smtClean="0"/>
              <a:t>C </a:t>
            </a:r>
            <a:r>
              <a:rPr lang="en-GB" dirty="0"/>
              <a:t>– Equipment</a:t>
            </a:r>
          </a:p>
          <a:p>
            <a:pPr>
              <a:buFontTx/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200" b="1" dirty="0"/>
              <a:t>D – Consumables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E </a:t>
            </a:r>
            <a:r>
              <a:rPr lang="en-GB" dirty="0"/>
              <a:t>– </a:t>
            </a:r>
            <a:r>
              <a:rPr lang="en-GB" dirty="0" smtClean="0"/>
              <a:t>Other Direct Costs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F – Indirect </a:t>
            </a:r>
            <a:r>
              <a:rPr lang="en-GB" dirty="0" smtClean="0"/>
              <a:t>Costs</a:t>
            </a:r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29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3"/>
            <a:ext cx="8229600" cy="720080"/>
          </a:xfrm>
        </p:spPr>
        <p:txBody>
          <a:bodyPr/>
          <a:lstStyle/>
          <a:p>
            <a:pPr algn="ctr"/>
            <a:r>
              <a:rPr lang="en-GB" sz="3200" u="sng" dirty="0" smtClean="0"/>
              <a:t>Consumables</a:t>
            </a:r>
            <a:endParaRPr lang="en-GB" sz="3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8840"/>
            <a:ext cx="8219256" cy="4464496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2200" dirty="0" smtClean="0">
                <a:ea typeface="ＭＳ Ｐゴシック" pitchFamily="34" charset="-128"/>
              </a:rPr>
              <a:t>Identifiable </a:t>
            </a:r>
            <a:r>
              <a:rPr lang="en-US" sz="2200" dirty="0">
                <a:ea typeface="ＭＳ Ｐゴシック" pitchFamily="34" charset="-128"/>
              </a:rPr>
              <a:t>and exclusively used for </a:t>
            </a:r>
            <a:r>
              <a:rPr lang="en-US" sz="2200" dirty="0" smtClean="0">
                <a:ea typeface="ＭＳ Ｐゴシック" pitchFamily="34" charset="-128"/>
              </a:rPr>
              <a:t>the project</a:t>
            </a:r>
            <a:endParaRPr lang="en-US" sz="2200" dirty="0">
              <a:ea typeface="ＭＳ Ｐゴシック" pitchFamily="34" charset="-128"/>
            </a:endParaRPr>
          </a:p>
          <a:p>
            <a:pPr algn="just">
              <a:spcBef>
                <a:spcPts val="1200"/>
              </a:spcBef>
            </a:pPr>
            <a:r>
              <a:rPr lang="en-US" sz="2200" dirty="0" smtClean="0">
                <a:ea typeface="ＭＳ Ｐゴシック" pitchFamily="34" charset="-128"/>
              </a:rPr>
              <a:t>Real </a:t>
            </a:r>
            <a:r>
              <a:rPr lang="en-US" sz="2200" dirty="0">
                <a:ea typeface="ＭＳ Ｐゴシック" pitchFamily="34" charset="-128"/>
              </a:rPr>
              <a:t>costs necessary to produce the outputs and strictly related to the activities of the project</a:t>
            </a:r>
          </a:p>
          <a:p>
            <a:pPr algn="just">
              <a:spcBef>
                <a:spcPts val="1200"/>
              </a:spcBef>
            </a:pPr>
            <a:r>
              <a:rPr lang="en-US" sz="2200" dirty="0" smtClean="0">
                <a:ea typeface="ＭＳ Ｐゴシック" pitchFamily="34" charset="-128"/>
              </a:rPr>
              <a:t>Their </a:t>
            </a:r>
            <a:r>
              <a:rPr lang="en-US" sz="2200" dirty="0">
                <a:ea typeface="ＭＳ Ｐゴシック" pitchFamily="34" charset="-128"/>
              </a:rPr>
              <a:t>cost </a:t>
            </a:r>
            <a:r>
              <a:rPr lang="en-US" sz="2200" dirty="0" smtClean="0">
                <a:ea typeface="ＭＳ Ｐゴシック" pitchFamily="34" charset="-128"/>
              </a:rPr>
              <a:t>is traceable </a:t>
            </a:r>
            <a:r>
              <a:rPr lang="en-US" sz="2200" dirty="0">
                <a:ea typeface="ＭＳ Ｐゴシック" pitchFamily="34" charset="-128"/>
              </a:rPr>
              <a:t>and distinct from normal running costs</a:t>
            </a:r>
          </a:p>
          <a:p>
            <a:pPr algn="just">
              <a:spcBef>
                <a:spcPts val="1200"/>
              </a:spcBef>
            </a:pPr>
            <a:r>
              <a:rPr lang="en-US" sz="2200" dirty="0" smtClean="0">
                <a:ea typeface="ＭＳ Ｐゴシック" pitchFamily="34" charset="-128"/>
              </a:rPr>
              <a:t>Goods </a:t>
            </a:r>
            <a:r>
              <a:rPr lang="en-US" sz="2200" dirty="0">
                <a:ea typeface="ＭＳ Ｐゴシック" pitchFamily="34" charset="-128"/>
              </a:rPr>
              <a:t>of a short length of life </a:t>
            </a:r>
            <a:endParaRPr lang="en-US" sz="2200" dirty="0" smtClean="0">
              <a:ea typeface="ＭＳ Ｐゴシック" pitchFamily="34" charset="-128"/>
            </a:endParaRPr>
          </a:p>
          <a:p>
            <a:pPr marL="342000" indent="0" algn="just">
              <a:spcBef>
                <a:spcPts val="0"/>
              </a:spcBef>
              <a:buNone/>
            </a:pPr>
            <a:r>
              <a:rPr lang="en-US" sz="1800" dirty="0" smtClean="0">
                <a:ea typeface="ＭＳ Ｐゴシック" pitchFamily="34" charset="-128"/>
              </a:rPr>
              <a:t>=&gt; 	not </a:t>
            </a:r>
            <a:r>
              <a:rPr lang="en-US" sz="1800" dirty="0">
                <a:ea typeface="ＭＳ Ｐゴシック" pitchFamily="34" charset="-128"/>
              </a:rPr>
              <a:t>registered as fixed assets in the </a:t>
            </a:r>
            <a:r>
              <a:rPr lang="en-US" sz="1800" dirty="0" smtClean="0">
                <a:ea typeface="ＭＳ Ｐゴシック" pitchFamily="34" charset="-128"/>
              </a:rPr>
              <a:t>accounts / inventory </a:t>
            </a:r>
          </a:p>
          <a:p>
            <a:pPr marL="342000" indent="0" algn="just">
              <a:spcBef>
                <a:spcPts val="0"/>
              </a:spcBef>
              <a:buNone/>
            </a:pPr>
            <a:r>
              <a:rPr lang="en-US" sz="1800" dirty="0" smtClean="0">
                <a:ea typeface="ＭＳ Ｐゴシック" pitchFamily="34" charset="-128"/>
              </a:rPr>
              <a:t>	and not </a:t>
            </a:r>
            <a:r>
              <a:rPr lang="en-US" sz="1800" dirty="0">
                <a:ea typeface="ＭＳ Ｐゴシック" pitchFamily="34" charset="-128"/>
              </a:rPr>
              <a:t>written </a:t>
            </a:r>
            <a:r>
              <a:rPr lang="en-US" sz="1800" dirty="0" smtClean="0">
                <a:ea typeface="ＭＳ Ｐゴシック" pitchFamily="34" charset="-128"/>
              </a:rPr>
              <a:t>off</a:t>
            </a:r>
          </a:p>
          <a:p>
            <a:pPr marL="324000" indent="0" algn="ctr">
              <a:spcBef>
                <a:spcPts val="3000"/>
              </a:spcBef>
              <a:buNone/>
            </a:pP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General </a:t>
            </a:r>
            <a:r>
              <a:rPr lang="en-US" sz="2000" u="sng" dirty="0">
                <a:solidFill>
                  <a:srgbClr val="FF0000"/>
                </a:solidFill>
                <a:ea typeface="ＭＳ Ｐゴシック" pitchFamily="34" charset="-128"/>
              </a:rPr>
              <a:t>office supplies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ea typeface="ＭＳ Ｐゴシック" pitchFamily="34" charset="-128"/>
              </a:rPr>
              <a:t>(pens, paper, folders, ink cartridges, electricity, telephone, postal services, Internet connection time, computer software, etc.)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are </a:t>
            </a:r>
            <a:r>
              <a:rPr lang="en-US" sz="2000" u="sng" dirty="0">
                <a:solidFill>
                  <a:srgbClr val="FF0000"/>
                </a:solidFill>
                <a:ea typeface="ＭＳ Ｐゴシック" pitchFamily="34" charset="-128"/>
              </a:rPr>
              <a:t>indirect costs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5527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3"/>
            <a:ext cx="8229600" cy="720080"/>
          </a:xfrm>
        </p:spPr>
        <p:txBody>
          <a:bodyPr/>
          <a:lstStyle/>
          <a:p>
            <a:pPr algn="ctr"/>
            <a:r>
              <a:rPr lang="en-GB" sz="2800" u="sng" dirty="0" smtClean="0"/>
              <a:t>Consumables: Supporting Documents</a:t>
            </a:r>
            <a:endParaRPr lang="en-GB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5" cy="792088"/>
          </a:xfrm>
        </p:spPr>
        <p:txBody>
          <a:bodyPr/>
          <a:lstStyle/>
          <a:p>
            <a:r>
              <a:rPr lang="en-US" dirty="0"/>
              <a:t>Invoice </a:t>
            </a:r>
            <a:r>
              <a:rPr lang="en-US" dirty="0" smtClean="0"/>
              <a:t>and proof </a:t>
            </a:r>
            <a:r>
              <a:rPr lang="en-US" dirty="0"/>
              <a:t>of payment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2492896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800" u="sng" dirty="0" smtClean="0"/>
              <a:t>Common Reasons </a:t>
            </a:r>
            <a:r>
              <a:rPr lang="en-GB" sz="2800" u="sng" dirty="0"/>
              <a:t>of </a:t>
            </a:r>
            <a:r>
              <a:rPr lang="en-GB" sz="2800" u="sng" dirty="0" smtClean="0"/>
              <a:t>Ineligibility</a:t>
            </a:r>
            <a:endParaRPr lang="en-GB" sz="2800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3212977"/>
            <a:ext cx="83529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GB" b="0" dirty="0"/>
              <a:t>Invoice not addressed to </a:t>
            </a:r>
            <a:r>
              <a:rPr lang="en-GB" b="0" dirty="0" smtClean="0"/>
              <a:t>one of the Beneficiaries </a:t>
            </a:r>
          </a:p>
          <a:p>
            <a:pPr algn="just">
              <a:spcBef>
                <a:spcPts val="1200"/>
              </a:spcBef>
            </a:pPr>
            <a:r>
              <a:rPr lang="en-GB" b="0" dirty="0" smtClean="0"/>
              <a:t>Cost </a:t>
            </a:r>
            <a:r>
              <a:rPr lang="en-GB" b="0" dirty="0"/>
              <a:t>cannot be linked to the project, cannot be traced or is part of the normal running </a:t>
            </a:r>
            <a:r>
              <a:rPr lang="en-GB" b="0" dirty="0" smtClean="0"/>
              <a:t>costs</a:t>
            </a:r>
            <a:endParaRPr lang="en-GB" b="0" dirty="0"/>
          </a:p>
          <a:p>
            <a:pPr>
              <a:spcBef>
                <a:spcPts val="1200"/>
              </a:spcBef>
            </a:pPr>
            <a:r>
              <a:rPr lang="en-GB" b="0" dirty="0" smtClean="0"/>
              <a:t>Cost </a:t>
            </a:r>
            <a:r>
              <a:rPr lang="en-GB" b="0" dirty="0"/>
              <a:t>claimed </a:t>
            </a:r>
            <a:r>
              <a:rPr lang="en-GB" b="0" dirty="0" smtClean="0"/>
              <a:t>= general </a:t>
            </a:r>
            <a:r>
              <a:rPr lang="en-GB" b="0" dirty="0"/>
              <a:t>office supplies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	=&gt; not eligible, covered </a:t>
            </a:r>
            <a:r>
              <a:rPr lang="en-GB" b="0" dirty="0"/>
              <a:t>by overheads</a:t>
            </a:r>
          </a:p>
          <a:p>
            <a:pPr algn="just">
              <a:spcBef>
                <a:spcPts val="1200"/>
              </a:spcBef>
            </a:pPr>
            <a:r>
              <a:rPr lang="en-GB" b="0" dirty="0"/>
              <a:t>Cost not foreseen in </a:t>
            </a:r>
            <a:r>
              <a:rPr lang="en-GB" b="0" dirty="0" smtClean="0"/>
              <a:t>Annex III </a:t>
            </a:r>
            <a:r>
              <a:rPr lang="en-GB" b="0" dirty="0"/>
              <a:t>of </a:t>
            </a:r>
            <a:r>
              <a:rPr lang="en-GB" b="0" dirty="0" smtClean="0"/>
              <a:t>Grant Agreement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891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6 </a:t>
            </a:r>
            <a:r>
              <a:rPr lang="en-GB" sz="3200" u="sng" dirty="0" smtClean="0"/>
              <a:t>Categories </a:t>
            </a:r>
            <a:r>
              <a:rPr lang="en-GB" sz="3200" u="sng" dirty="0"/>
              <a:t>of </a:t>
            </a:r>
            <a:r>
              <a:rPr lang="en-GB" sz="3200" u="sng" dirty="0" smtClean="0"/>
              <a:t>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63378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 </a:t>
            </a:r>
            <a:r>
              <a:rPr lang="en-GB" dirty="0"/>
              <a:t>– </a:t>
            </a:r>
            <a:r>
              <a:rPr lang="en-GB" dirty="0" smtClean="0"/>
              <a:t>Staff </a:t>
            </a:r>
          </a:p>
          <a:p>
            <a:pPr>
              <a:buFontTx/>
              <a:buNone/>
            </a:pPr>
            <a:r>
              <a:rPr lang="en-GB" dirty="0" smtClean="0"/>
              <a:t>B </a:t>
            </a:r>
            <a:r>
              <a:rPr lang="en-GB" dirty="0"/>
              <a:t>– </a:t>
            </a:r>
            <a:r>
              <a:rPr lang="en-GB" dirty="0" smtClean="0"/>
              <a:t>Travel &amp; Subsistence</a:t>
            </a:r>
            <a:endParaRPr lang="en-GB" dirty="0"/>
          </a:p>
          <a:p>
            <a:pPr>
              <a:buNone/>
            </a:pPr>
            <a:r>
              <a:rPr lang="en-GB" dirty="0" smtClean="0"/>
              <a:t>C </a:t>
            </a:r>
            <a:r>
              <a:rPr lang="en-GB" dirty="0"/>
              <a:t>– Equipment</a:t>
            </a:r>
          </a:p>
          <a:p>
            <a:pPr>
              <a:buNone/>
            </a:pPr>
            <a:r>
              <a:rPr lang="en-GB" dirty="0"/>
              <a:t>D – Consumables</a:t>
            </a:r>
          </a:p>
          <a:p>
            <a:pPr>
              <a:buFontTx/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200" b="1" dirty="0"/>
              <a:t>E – Other </a:t>
            </a:r>
            <a:r>
              <a:rPr lang="en-GB" sz="3200" b="1" dirty="0" smtClean="0"/>
              <a:t>Direct Costs</a:t>
            </a:r>
            <a:endParaRPr lang="en-GB" sz="3200" b="1" dirty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dirty="0" smtClean="0"/>
              <a:t>F </a:t>
            </a:r>
            <a:r>
              <a:rPr lang="en-GB" dirty="0"/>
              <a:t>– </a:t>
            </a:r>
            <a:r>
              <a:rPr lang="en-GB" dirty="0" smtClean="0"/>
              <a:t>Indirect Costs</a:t>
            </a:r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09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sub-categories of costs</a:t>
            </a:r>
            <a:r>
              <a:rPr lang="en-US" dirty="0" smtClean="0">
                <a:ea typeface="ＭＳ Ｐゴシック" pitchFamily="34" charset="-128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ea typeface="ＭＳ Ｐゴシック" pitchFamily="34" charset="-128"/>
              </a:rPr>
              <a:t>Publications </a:t>
            </a:r>
            <a:r>
              <a:rPr lang="en-US" b="1" dirty="0">
                <a:ea typeface="ＭＳ Ｐゴシック" pitchFamily="34" charset="-128"/>
              </a:rPr>
              <a:t>and dissemination</a:t>
            </a:r>
          </a:p>
          <a:p>
            <a:pPr algn="just">
              <a:spcBef>
                <a:spcPts val="600"/>
              </a:spcBef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  <a:sym typeface="Wingdings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costs </a:t>
            </a:r>
            <a:r>
              <a:rPr lang="en-US" dirty="0">
                <a:ea typeface="ＭＳ Ｐゴシック" pitchFamily="34" charset="-128"/>
              </a:rPr>
              <a:t>of layout, editing, printing, translation, project-specific website </a:t>
            </a:r>
            <a:r>
              <a:rPr lang="en-US" dirty="0" smtClean="0">
                <a:ea typeface="ＭＳ Ｐゴシック" pitchFamily="34" charset="-128"/>
              </a:rPr>
              <a:t>creation, etc.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b="1" dirty="0" smtClean="0">
                <a:ea typeface="ＭＳ Ｐゴシック" pitchFamily="34" charset="-128"/>
              </a:rPr>
              <a:t>Conferences </a:t>
            </a:r>
            <a:r>
              <a:rPr lang="en-US" b="1" dirty="0">
                <a:ea typeface="ＭＳ Ｐゴシック" pitchFamily="34" charset="-128"/>
              </a:rPr>
              <a:t>and seminars</a:t>
            </a:r>
          </a:p>
          <a:p>
            <a:pPr algn="just">
              <a:spcBef>
                <a:spcPts val="600"/>
              </a:spcBef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  <a:sym typeface="Wingdings"/>
              </a:rPr>
              <a:t></a:t>
            </a:r>
            <a:r>
              <a:rPr lang="en-US" dirty="0" smtClean="0">
                <a:ea typeface="ＭＳ Ｐゴシック" pitchFamily="34" charset="-128"/>
              </a:rPr>
              <a:t> rental </a:t>
            </a:r>
            <a:r>
              <a:rPr lang="en-US" dirty="0">
                <a:ea typeface="ＭＳ Ｐゴシック" pitchFamily="34" charset="-128"/>
              </a:rPr>
              <a:t>of rooms, interpretation, coffee breaks, </a:t>
            </a:r>
            <a:r>
              <a:rPr lang="en-US" dirty="0" smtClean="0">
                <a:ea typeface="ＭＳ Ｐゴシック" pitchFamily="34" charset="-128"/>
              </a:rPr>
              <a:t>lunches, seminar materials, etc.</a:t>
            </a:r>
            <a:endParaRPr lang="en-US" sz="20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b="1" dirty="0" smtClean="0">
                <a:ea typeface="ＭＳ Ｐゴシック" pitchFamily="34" charset="-128"/>
              </a:rPr>
              <a:t>Costs </a:t>
            </a:r>
            <a:r>
              <a:rPr lang="en-US" b="1" dirty="0">
                <a:ea typeface="ＭＳ Ｐゴシック" pitchFamily="34" charset="-128"/>
              </a:rPr>
              <a:t>not falling into any </a:t>
            </a:r>
            <a:r>
              <a:rPr lang="en-US" b="1" dirty="0" smtClean="0">
                <a:ea typeface="ＭＳ Ｐゴシック" pitchFamily="34" charset="-128"/>
              </a:rPr>
              <a:t>other categories</a:t>
            </a:r>
            <a:endParaRPr lang="en-GB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936625"/>
          </a:xfrm>
        </p:spPr>
        <p:txBody>
          <a:bodyPr/>
          <a:lstStyle/>
          <a:p>
            <a:pPr algn="ctr"/>
            <a:r>
              <a:rPr lang="en-GB" sz="3200" u="sng" dirty="0"/>
              <a:t>Other </a:t>
            </a:r>
            <a:r>
              <a:rPr lang="en-GB" sz="3200" u="sng" dirty="0" smtClean="0"/>
              <a:t>Direct Costs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185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9248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b="1" dirty="0" smtClean="0"/>
              <a:t>Publications </a:t>
            </a:r>
            <a:r>
              <a:rPr lang="en-GB" b="1" dirty="0"/>
              <a:t>and </a:t>
            </a:r>
            <a:r>
              <a:rPr lang="en-GB" b="1" dirty="0" smtClean="0"/>
              <a:t>dissemination:</a:t>
            </a:r>
          </a:p>
          <a:p>
            <a:pPr marL="0" indent="0">
              <a:spcBef>
                <a:spcPts val="1200"/>
              </a:spcBef>
              <a:buNone/>
            </a:pPr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Exclusively </a:t>
            </a:r>
            <a:r>
              <a:rPr lang="en-GB" dirty="0"/>
              <a:t>linked to the project 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Visibility </a:t>
            </a:r>
            <a:r>
              <a:rPr lang="en-GB" dirty="0"/>
              <a:t>rules &amp; disclaimer on all deliverables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Clear </a:t>
            </a:r>
            <a:r>
              <a:rPr lang="en-GB" dirty="0"/>
              <a:t>and precise </a:t>
            </a:r>
            <a:r>
              <a:rPr lang="en-GB" dirty="0" smtClean="0"/>
              <a:t>reporting: type </a:t>
            </a:r>
            <a:r>
              <a:rPr lang="en-GB" dirty="0"/>
              <a:t>of publication, </a:t>
            </a:r>
            <a:r>
              <a:rPr lang="en-GB" dirty="0" smtClean="0"/>
              <a:t>number </a:t>
            </a:r>
            <a:r>
              <a:rPr lang="en-GB" dirty="0"/>
              <a:t>of pages, price per unit, number of copies, languages, etc</a:t>
            </a:r>
            <a:r>
              <a:rPr lang="en-GB" dirty="0" smtClean="0"/>
              <a:t>.</a:t>
            </a:r>
            <a:endParaRPr lang="en-GB" dirty="0"/>
          </a:p>
          <a:p>
            <a:pPr algn="just">
              <a:spcBef>
                <a:spcPts val="1200"/>
              </a:spcBef>
            </a:pPr>
            <a:r>
              <a:rPr lang="en-GB" dirty="0" smtClean="0"/>
              <a:t>Any </a:t>
            </a:r>
            <a:r>
              <a:rPr lang="en-GB" dirty="0"/>
              <a:t>related incomes from </a:t>
            </a:r>
            <a:r>
              <a:rPr lang="en-GB" dirty="0" smtClean="0"/>
              <a:t>books/tickets sold     =&gt; declared under category "I – Income"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936625"/>
          </a:xfrm>
        </p:spPr>
        <p:txBody>
          <a:bodyPr/>
          <a:lstStyle/>
          <a:p>
            <a:pPr algn="ctr"/>
            <a:r>
              <a:rPr lang="en-GB" sz="3200" u="sng" dirty="0"/>
              <a:t>Other </a:t>
            </a:r>
            <a:r>
              <a:rPr lang="en-GB" sz="3200" u="sng" dirty="0" smtClean="0"/>
              <a:t>Direct Costs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594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91264" cy="406583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ea typeface="ＭＳ Ｐゴシック" pitchFamily="34" charset="-128"/>
              </a:rPr>
              <a:t>Conferences </a:t>
            </a:r>
            <a:r>
              <a:rPr lang="en-US" b="1" dirty="0">
                <a:ea typeface="ＭＳ Ｐゴシック" pitchFamily="34" charset="-128"/>
              </a:rPr>
              <a:t>and </a:t>
            </a:r>
            <a:r>
              <a:rPr lang="en-US" b="1" dirty="0" smtClean="0">
                <a:ea typeface="ＭＳ Ｐゴシック" pitchFamily="34" charset="-128"/>
              </a:rPr>
              <a:t>seminars: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ea typeface="ＭＳ Ｐゴシック" pitchFamily="34" charset="-128"/>
            </a:endParaRPr>
          </a:p>
          <a:p>
            <a:pPr algn="just">
              <a:spcBef>
                <a:spcPts val="1200"/>
              </a:spcBef>
            </a:pPr>
            <a:r>
              <a:rPr lang="en-GB" dirty="0" smtClean="0"/>
              <a:t>Linked </a:t>
            </a:r>
            <a:r>
              <a:rPr lang="en-GB" dirty="0"/>
              <a:t>to the organisation of project-related </a:t>
            </a:r>
            <a:r>
              <a:rPr lang="en-GB" dirty="0" smtClean="0"/>
              <a:t>events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Avoid reimbursement </a:t>
            </a:r>
            <a:r>
              <a:rPr lang="en-GB" dirty="0"/>
              <a:t>in cash </a:t>
            </a:r>
            <a:endParaRPr lang="en-GB" dirty="0" smtClean="0"/>
          </a:p>
          <a:p>
            <a:pPr marL="342000" indent="0" algn="just">
              <a:spcBef>
                <a:spcPts val="0"/>
              </a:spcBef>
              <a:buNone/>
            </a:pPr>
            <a:r>
              <a:rPr lang="en-GB" dirty="0" smtClean="0"/>
              <a:t>(</a:t>
            </a:r>
            <a:r>
              <a:rPr lang="en-GB" sz="2000" dirty="0" smtClean="0"/>
              <a:t>e.g. </a:t>
            </a:r>
            <a:r>
              <a:rPr lang="en-GB" sz="2000" dirty="0"/>
              <a:t>speakers </a:t>
            </a:r>
            <a:r>
              <a:rPr lang="en-GB" sz="2000" dirty="0" smtClean="0"/>
              <a:t>fees / interpretation </a:t>
            </a:r>
            <a:r>
              <a:rPr lang="en-GB" sz="2000" dirty="0"/>
              <a:t>services</a:t>
            </a:r>
            <a:r>
              <a:rPr lang="en-GB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Avoid </a:t>
            </a:r>
            <a:r>
              <a:rPr lang="en-GB" dirty="0"/>
              <a:t>double reimbursement of </a:t>
            </a:r>
            <a:r>
              <a:rPr lang="en-GB" dirty="0" smtClean="0"/>
              <a:t>meals </a:t>
            </a:r>
          </a:p>
          <a:p>
            <a:pPr marL="342000" indent="0" algn="just">
              <a:spcBef>
                <a:spcPts val="600"/>
              </a:spcBef>
              <a:buNone/>
            </a:pPr>
            <a:r>
              <a:rPr lang="en-GB" sz="2000" dirty="0"/>
              <a:t>when meals are </a:t>
            </a:r>
            <a:r>
              <a:rPr lang="en-GB" sz="2000" dirty="0" smtClean="0"/>
              <a:t>offered, subsistence </a:t>
            </a:r>
            <a:r>
              <a:rPr lang="en-GB" sz="2000" dirty="0"/>
              <a:t>costs must be reduced </a:t>
            </a:r>
            <a:r>
              <a:rPr lang="en-GB" sz="2000" dirty="0" smtClean="0"/>
              <a:t>accordingly</a:t>
            </a:r>
            <a:endParaRPr lang="fr-BE" dirty="0" smtClean="0"/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936625"/>
          </a:xfrm>
        </p:spPr>
        <p:txBody>
          <a:bodyPr/>
          <a:lstStyle/>
          <a:p>
            <a:pPr algn="ctr"/>
            <a:r>
              <a:rPr lang="en-GB" sz="3200" u="sng" dirty="0"/>
              <a:t>Other </a:t>
            </a:r>
            <a:r>
              <a:rPr lang="en-GB" sz="3200" u="sng" dirty="0" smtClean="0"/>
              <a:t>Direct Costs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31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13784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Costs </a:t>
            </a:r>
            <a:r>
              <a:rPr lang="en-GB" b="1" dirty="0"/>
              <a:t>not falling under any other cost </a:t>
            </a:r>
            <a:r>
              <a:rPr lang="en-GB" b="1" dirty="0" smtClean="0"/>
              <a:t>category:</a:t>
            </a:r>
            <a:endParaRPr lang="en-GB" b="1" dirty="0"/>
          </a:p>
          <a:p>
            <a:pPr>
              <a:spcBef>
                <a:spcPts val="1200"/>
              </a:spcBef>
            </a:pPr>
            <a:r>
              <a:rPr lang="en-GB" dirty="0" smtClean="0"/>
              <a:t>Comply </a:t>
            </a:r>
            <a:r>
              <a:rPr lang="en-GB" dirty="0"/>
              <a:t>with the agreement's requirements, obligations and general eligibility rules</a:t>
            </a:r>
          </a:p>
          <a:p>
            <a:pPr algn="just">
              <a:spcBef>
                <a:spcPts val="1200"/>
              </a:spcBef>
            </a:pPr>
            <a:r>
              <a:rPr lang="en-GB" dirty="0" smtClean="0"/>
              <a:t>Directly </a:t>
            </a:r>
            <a:r>
              <a:rPr lang="en-GB" dirty="0"/>
              <a:t>linked to the project's activities</a:t>
            </a:r>
          </a:p>
          <a:p>
            <a:pPr algn="just">
              <a:spcBef>
                <a:spcPts val="1200"/>
              </a:spcBef>
            </a:pPr>
            <a:r>
              <a:rPr lang="en-GB" sz="2000" dirty="0" smtClean="0"/>
              <a:t>Examples:</a:t>
            </a:r>
            <a:endParaRPr lang="en-GB" sz="2000" dirty="0"/>
          </a:p>
          <a:p>
            <a:pPr marL="342000" indent="0" algn="just">
              <a:spcBef>
                <a:spcPts val="0"/>
              </a:spcBef>
              <a:buNone/>
            </a:pPr>
            <a:r>
              <a:rPr lang="en-US" sz="2000" dirty="0">
                <a:ea typeface="ＭＳ Ｐゴシック" pitchFamily="34" charset="-128"/>
                <a:sym typeface="Wingdings"/>
              </a:rPr>
              <a:t></a:t>
            </a:r>
            <a:r>
              <a:rPr lang="en-GB" sz="2000" dirty="0" smtClean="0"/>
              <a:t> fees for experts</a:t>
            </a:r>
          </a:p>
          <a:p>
            <a:pPr marL="342000" indent="0" algn="just">
              <a:spcBef>
                <a:spcPts val="0"/>
              </a:spcBef>
              <a:buNone/>
            </a:pPr>
            <a:r>
              <a:rPr lang="en-US" sz="2000" dirty="0">
                <a:ea typeface="ＭＳ Ｐゴシック" pitchFamily="34" charset="-128"/>
                <a:sym typeface="Wingdings"/>
              </a:rPr>
              <a:t> </a:t>
            </a:r>
            <a:r>
              <a:rPr lang="en-GB" sz="2000" dirty="0" smtClean="0"/>
              <a:t>fees </a:t>
            </a:r>
            <a:r>
              <a:rPr lang="en-GB" sz="2000" dirty="0"/>
              <a:t>for financial </a:t>
            </a:r>
            <a:r>
              <a:rPr lang="en-GB" sz="2000" dirty="0" smtClean="0"/>
              <a:t>guarantee</a:t>
            </a:r>
            <a:endParaRPr lang="en-GB" sz="2000" dirty="0"/>
          </a:p>
          <a:p>
            <a:pPr marL="342000" indent="0" algn="just">
              <a:spcBef>
                <a:spcPts val="0"/>
              </a:spcBef>
              <a:buNone/>
            </a:pPr>
            <a:r>
              <a:rPr lang="en-US" sz="2000" dirty="0">
                <a:ea typeface="ＭＳ Ｐゴシック" pitchFamily="34" charset="-128"/>
                <a:sym typeface="Wingdings"/>
              </a:rPr>
              <a:t></a:t>
            </a:r>
            <a:r>
              <a:rPr lang="en-GB" sz="2000" dirty="0" smtClean="0"/>
              <a:t> costs </a:t>
            </a:r>
            <a:r>
              <a:rPr lang="en-GB" sz="2000" dirty="0"/>
              <a:t>of audits and project's evaluation reports</a:t>
            </a:r>
          </a:p>
          <a:p>
            <a:pPr marL="342000" indent="0" algn="just">
              <a:spcBef>
                <a:spcPts val="0"/>
              </a:spcBef>
              <a:buNone/>
            </a:pPr>
            <a:r>
              <a:rPr lang="en-US" sz="2000" dirty="0">
                <a:ea typeface="ＭＳ Ｐゴシック" pitchFamily="34" charset="-128"/>
                <a:sym typeface="Wingdings"/>
              </a:rPr>
              <a:t></a:t>
            </a:r>
            <a:r>
              <a:rPr lang="en-GB" sz="2000" dirty="0" smtClean="0"/>
              <a:t> purchase </a:t>
            </a:r>
            <a:r>
              <a:rPr lang="en-GB" sz="2000" dirty="0"/>
              <a:t>of copyrights and other intellectual property rights</a:t>
            </a:r>
          </a:p>
          <a:p>
            <a:pPr marL="626400" indent="-284400" algn="just">
              <a:spcBef>
                <a:spcPts val="0"/>
              </a:spcBef>
              <a:buNone/>
            </a:pPr>
            <a:r>
              <a:rPr lang="en-US" sz="2000" dirty="0">
                <a:ea typeface="ＭＳ Ｐゴシック" pitchFamily="34" charset="-128"/>
                <a:sym typeface="Wingdings"/>
              </a:rPr>
              <a:t></a:t>
            </a:r>
            <a:r>
              <a:rPr lang="en-GB" sz="2000" dirty="0" smtClean="0"/>
              <a:t> purchase </a:t>
            </a:r>
            <a:r>
              <a:rPr lang="en-GB" sz="2000" dirty="0"/>
              <a:t>of information materials (studies, electronic </a:t>
            </a:r>
            <a:r>
              <a:rPr lang="en-GB" sz="2000" dirty="0" smtClean="0"/>
              <a:t>data, etc.)</a:t>
            </a:r>
            <a:endParaRPr lang="en-GB" sz="2000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936625"/>
          </a:xfrm>
        </p:spPr>
        <p:txBody>
          <a:bodyPr/>
          <a:lstStyle/>
          <a:p>
            <a:pPr algn="ctr"/>
            <a:r>
              <a:rPr lang="en-GB" sz="3200" u="sng" dirty="0"/>
              <a:t>Other </a:t>
            </a:r>
            <a:r>
              <a:rPr lang="en-GB" sz="3200" u="sng" dirty="0" smtClean="0"/>
              <a:t>Direct Costs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471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77804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 smtClean="0"/>
              <a:t>Coordinator</a:t>
            </a:r>
            <a:endParaRPr lang="en-GB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u="sng" dirty="0"/>
              <a:t>Relations between </a:t>
            </a:r>
            <a:r>
              <a:rPr lang="en-GB" sz="3200" u="sng" dirty="0" smtClean="0"/>
              <a:t>Beneficiaries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95736" y="3356992"/>
            <a:ext cx="4409288" cy="1869328"/>
            <a:chOff x="2195736" y="3356992"/>
            <a:chExt cx="4409288" cy="1869328"/>
          </a:xfrm>
        </p:grpSpPr>
        <p:sp>
          <p:nvSpPr>
            <p:cNvPr id="5" name="Not Equal 4"/>
            <p:cNvSpPr/>
            <p:nvPr/>
          </p:nvSpPr>
          <p:spPr>
            <a:xfrm>
              <a:off x="2195736" y="3861048"/>
              <a:ext cx="1512169" cy="988670"/>
            </a:xfrm>
            <a:prstGeom prst="mathNotEqual">
              <a:avLst/>
            </a:prstGeom>
            <a:solidFill>
              <a:srgbClr val="C0000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760" y="3356992"/>
              <a:ext cx="2376264" cy="18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3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/>
          <a:lstStyle/>
          <a:p>
            <a:pPr marL="342900" lvl="1" indent="-342900" algn="just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dirty="0"/>
              <a:t>P</a:t>
            </a:r>
            <a:r>
              <a:rPr lang="en-US" sz="1800" b="0" dirty="0" smtClean="0"/>
              <a:t>rocurement </a:t>
            </a:r>
            <a:r>
              <a:rPr lang="en-US" sz="1800" b="0" dirty="0"/>
              <a:t>of goods, </a:t>
            </a:r>
            <a:r>
              <a:rPr lang="en-US" sz="1800" b="0" dirty="0" smtClean="0"/>
              <a:t>services, </a:t>
            </a:r>
            <a:r>
              <a:rPr lang="en-US" sz="1800" b="0" dirty="0"/>
              <a:t>equipment, consumables, </a:t>
            </a:r>
            <a:r>
              <a:rPr lang="en-US" sz="1800" b="0" dirty="0" smtClean="0"/>
              <a:t>supplies, </a:t>
            </a:r>
            <a:r>
              <a:rPr lang="en-US" sz="1800" b="0" dirty="0"/>
              <a:t>etc., needed to carry out the </a:t>
            </a:r>
            <a:r>
              <a:rPr lang="en-US" sz="1800" b="0" dirty="0" smtClean="0"/>
              <a:t>project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/>
              <a:t>Contract awarded based on 2 principles: </a:t>
            </a:r>
            <a:r>
              <a:rPr lang="en-US" sz="1800" b="1" dirty="0" smtClean="0"/>
              <a:t>tender </a:t>
            </a:r>
            <a:r>
              <a:rPr lang="en-US" sz="1800" b="1" dirty="0"/>
              <a:t>offering the best value for money or the lowest </a:t>
            </a:r>
            <a:r>
              <a:rPr lang="en-US" sz="1800" b="1" dirty="0" smtClean="0"/>
              <a:t>price </a:t>
            </a:r>
            <a:r>
              <a:rPr lang="en-US" sz="1800" dirty="0" smtClean="0"/>
              <a:t>and </a:t>
            </a:r>
            <a:r>
              <a:rPr lang="en-US" sz="1800" b="1" dirty="0" smtClean="0"/>
              <a:t>avoid any conflict of interests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=&gt; You </a:t>
            </a:r>
            <a:r>
              <a:rPr lang="en-US" sz="1800" b="1" dirty="0">
                <a:solidFill>
                  <a:srgbClr val="FF0000"/>
                </a:solidFill>
              </a:rPr>
              <a:t>must therefore request several </a:t>
            </a:r>
            <a:r>
              <a:rPr lang="en-US" sz="1800" b="1" dirty="0" smtClean="0">
                <a:solidFill>
                  <a:srgbClr val="FF0000"/>
                </a:solidFill>
              </a:rPr>
              <a:t>offers</a:t>
            </a:r>
            <a:endParaRPr lang="en-US" sz="1800" b="1" dirty="0"/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Public bodies shall follow national procurement rules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The </a:t>
            </a:r>
            <a:r>
              <a:rPr lang="en-US" sz="1800" dirty="0" smtClean="0"/>
              <a:t>beneficiary has </a:t>
            </a:r>
            <a:r>
              <a:rPr lang="en-US" sz="1800" dirty="0"/>
              <a:t>sole responsibility for carrying out the </a:t>
            </a:r>
            <a:r>
              <a:rPr lang="en-US" sz="1800" dirty="0" smtClean="0"/>
              <a:t>action 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contractor has no rights </a:t>
            </a:r>
            <a:r>
              <a:rPr lang="en-US" sz="1800" i="1" dirty="0"/>
              <a:t>vis-à-vis</a:t>
            </a:r>
            <a:r>
              <a:rPr lang="en-US" sz="1800" dirty="0"/>
              <a:t> the </a:t>
            </a:r>
            <a:r>
              <a:rPr lang="en-US" sz="1800" dirty="0" smtClean="0"/>
              <a:t>Commission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/>
              <a:t>The Beneficiaries </a:t>
            </a:r>
            <a:r>
              <a:rPr lang="en-US" sz="1800" dirty="0"/>
              <a:t>/</a:t>
            </a:r>
            <a:r>
              <a:rPr lang="en-US" sz="1800" dirty="0" smtClean="0"/>
              <a:t>the Associate Partners cannot be subcontractors</a:t>
            </a:r>
            <a:endParaRPr lang="en-US" sz="1800" dirty="0"/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The conditions of the grant on liability for damages, conflict of interests, confidentiality, ownership, intellectual property rights, checks, audits and evaluation apply also to the </a:t>
            </a:r>
            <a:r>
              <a:rPr lang="en-US" sz="1800" dirty="0" smtClean="0"/>
              <a:t>contractor.</a:t>
            </a:r>
            <a:endParaRPr lang="en-US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5"/>
            <a:ext cx="8496944" cy="864095"/>
          </a:xfrm>
        </p:spPr>
        <p:txBody>
          <a:bodyPr/>
          <a:lstStyle/>
          <a:p>
            <a:pPr algn="ctr"/>
            <a:r>
              <a:rPr lang="en-GB" sz="3200" u="sng" dirty="0" smtClean="0"/>
              <a:t>Award of Contracts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932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08512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800" dirty="0" smtClean="0"/>
              <a:t>Procurement </a:t>
            </a:r>
            <a:r>
              <a:rPr lang="en-GB" sz="1800" dirty="0"/>
              <a:t>contract </a:t>
            </a:r>
            <a:r>
              <a:rPr lang="en-GB" sz="1800" dirty="0" smtClean="0"/>
              <a:t>which </a:t>
            </a:r>
            <a:r>
              <a:rPr lang="en-GB" sz="1800" dirty="0"/>
              <a:t>covers the implementation </a:t>
            </a:r>
            <a:r>
              <a:rPr lang="en-GB" sz="1800" dirty="0" smtClean="0"/>
              <a:t>by a third party of </a:t>
            </a:r>
            <a:r>
              <a:rPr lang="en-GB" sz="1800" dirty="0"/>
              <a:t>tasks forming part of the action as described in Annex </a:t>
            </a:r>
            <a:r>
              <a:rPr lang="en-GB" sz="1800" dirty="0" smtClean="0"/>
              <a:t>I.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smtClean="0"/>
              <a:t>May </a:t>
            </a:r>
            <a:r>
              <a:rPr lang="en-US" sz="1800" dirty="0"/>
              <a:t>only cover the execution of a </a:t>
            </a:r>
            <a:r>
              <a:rPr lang="en-US" sz="1800" b="1" dirty="0"/>
              <a:t>limited</a:t>
            </a:r>
            <a:r>
              <a:rPr lang="en-US" sz="1800" dirty="0"/>
              <a:t> part of the </a:t>
            </a:r>
            <a:r>
              <a:rPr lang="en-US" sz="1800" dirty="0" smtClean="0"/>
              <a:t>action: </a:t>
            </a:r>
            <a:r>
              <a:rPr lang="en-US" sz="1800" dirty="0"/>
              <a:t>maximum 30 %</a:t>
            </a:r>
            <a:endParaRPr lang="en-US" sz="18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1" dirty="0"/>
              <a:t>N</a:t>
            </a:r>
            <a:r>
              <a:rPr lang="en-US" sz="1800" b="1" dirty="0" smtClean="0"/>
              <a:t>o </a:t>
            </a:r>
            <a:r>
              <a:rPr lang="en-US" sz="1800" b="1" dirty="0"/>
              <a:t>core activities</a:t>
            </a:r>
            <a:r>
              <a:rPr lang="en-US" sz="1800" dirty="0"/>
              <a:t>, </a:t>
            </a:r>
            <a:r>
              <a:rPr lang="en-US" sz="1800" b="1" dirty="0"/>
              <a:t>no management </a:t>
            </a:r>
            <a:r>
              <a:rPr lang="en-US" sz="1800" b="1" dirty="0" smtClean="0"/>
              <a:t>tasks</a:t>
            </a:r>
            <a:endParaRPr lang="en-US" sz="1800" dirty="0"/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smtClean="0"/>
              <a:t>Must </a:t>
            </a:r>
            <a:r>
              <a:rPr lang="en-US" sz="1800" dirty="0"/>
              <a:t>be justified by the nature of the action and be necessary for its implementation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tasks concerned must be set out in Annex I and the related costs must be set out in detail in </a:t>
            </a:r>
            <a:r>
              <a:rPr lang="en-US" sz="1800" dirty="0" smtClean="0"/>
              <a:t>Annex III</a:t>
            </a:r>
            <a:endParaRPr lang="en-US" sz="1800" dirty="0"/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/>
              <a:t>A</a:t>
            </a:r>
            <a:r>
              <a:rPr lang="en-US" sz="1800" dirty="0" smtClean="0"/>
              <a:t>ny </a:t>
            </a:r>
            <a:r>
              <a:rPr lang="en-US" sz="1800" dirty="0"/>
              <a:t>recourse to </a:t>
            </a:r>
            <a:r>
              <a:rPr lang="en-US" sz="1800" dirty="0" smtClean="0"/>
              <a:t>subcontracts </a:t>
            </a:r>
            <a:r>
              <a:rPr lang="en-US" sz="1800" dirty="0"/>
              <a:t>while the action is under way, </a:t>
            </a:r>
            <a:r>
              <a:rPr lang="en-US" sz="1800" b="1" dirty="0"/>
              <a:t>if not provided for in the initial grant application</a:t>
            </a:r>
            <a:r>
              <a:rPr lang="en-US" sz="1800" dirty="0"/>
              <a:t>, shall be notified to the Commission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fr-BE" sz="2000" dirty="0" smtClean="0">
                <a:solidFill>
                  <a:srgbClr val="FF0000"/>
                </a:solidFill>
              </a:rPr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All rules on the award of contracts also apply 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5"/>
            <a:ext cx="8496944" cy="792088"/>
          </a:xfrm>
        </p:spPr>
        <p:txBody>
          <a:bodyPr/>
          <a:lstStyle/>
          <a:p>
            <a:pPr algn="ctr"/>
            <a:r>
              <a:rPr lang="en-GB" sz="3200" u="sng" dirty="0" smtClean="0"/>
              <a:t>Subcontracting Rule</a:t>
            </a:r>
            <a:endParaRPr lang="en-GB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936956"/>
            <a:ext cx="5527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5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GB" dirty="0"/>
              <a:t>Invoice(s) with indication of: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2000" dirty="0" smtClean="0"/>
              <a:t>	- title of publication / translation / event</a:t>
            </a:r>
            <a:br>
              <a:rPr lang="en-GB" sz="2000" dirty="0" smtClean="0"/>
            </a:br>
            <a:r>
              <a:rPr lang="en-GB" sz="2000" dirty="0" smtClean="0"/>
              <a:t>	- number </a:t>
            </a:r>
            <a:r>
              <a:rPr lang="en-GB" sz="2000" dirty="0"/>
              <a:t>of </a:t>
            </a:r>
            <a:r>
              <a:rPr lang="en-GB" sz="2000" dirty="0" smtClean="0"/>
              <a:t>pages </a:t>
            </a:r>
            <a:br>
              <a:rPr lang="en-GB" sz="2000" dirty="0" smtClean="0"/>
            </a:br>
            <a:r>
              <a:rPr lang="en-GB" sz="2000" dirty="0" smtClean="0"/>
              <a:t>	- number of copies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	- language(s)</a:t>
            </a:r>
            <a:br>
              <a:rPr lang="en-GB" sz="2000" dirty="0" smtClean="0"/>
            </a:br>
            <a:r>
              <a:rPr lang="en-GB" sz="2000" dirty="0" smtClean="0"/>
              <a:t>	- </a:t>
            </a:r>
            <a:r>
              <a:rPr lang="en-GB" sz="2000" dirty="0"/>
              <a:t>date of service </a:t>
            </a:r>
            <a:r>
              <a:rPr lang="en-GB" sz="2000" dirty="0" smtClean="0"/>
              <a:t>provided</a:t>
            </a:r>
            <a:br>
              <a:rPr lang="en-GB" sz="2000" dirty="0" smtClean="0"/>
            </a:br>
            <a:r>
              <a:rPr lang="en-GB" sz="2000" dirty="0" smtClean="0"/>
              <a:t>	- date of the event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dirty="0"/>
              <a:t>	- etc.</a:t>
            </a:r>
          </a:p>
          <a:p>
            <a:pPr>
              <a:spcBef>
                <a:spcPts val="1800"/>
              </a:spcBef>
              <a:defRPr/>
            </a:pPr>
            <a:r>
              <a:rPr lang="en-GB" dirty="0" smtClean="0"/>
              <a:t>Proof(s) </a:t>
            </a:r>
            <a:r>
              <a:rPr lang="en-GB" dirty="0"/>
              <a:t>of payment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	(bank </a:t>
            </a:r>
            <a:r>
              <a:rPr lang="en-GB" sz="2000" dirty="0"/>
              <a:t>transfer showing </a:t>
            </a:r>
            <a:r>
              <a:rPr lang="en-GB" sz="2000" dirty="0" smtClean="0"/>
              <a:t>payment </a:t>
            </a:r>
            <a:r>
              <a:rPr lang="en-GB" sz="2000" dirty="0"/>
              <a:t>to the </a:t>
            </a:r>
            <a:r>
              <a:rPr lang="en-GB" sz="2000" dirty="0" smtClean="0"/>
              <a:t>supplier)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936625"/>
          </a:xfrm>
        </p:spPr>
        <p:txBody>
          <a:bodyPr/>
          <a:lstStyle/>
          <a:p>
            <a:pPr algn="ctr"/>
            <a:r>
              <a:rPr lang="en-GB" sz="2400" u="sng" dirty="0"/>
              <a:t>Other </a:t>
            </a:r>
            <a:r>
              <a:rPr lang="en-GB" sz="2400" u="sng" dirty="0" smtClean="0"/>
              <a:t>Direct Costs</a:t>
            </a:r>
            <a:r>
              <a:rPr lang="en-GB" sz="2400" u="sng" dirty="0"/>
              <a:t>: Supporting </a:t>
            </a:r>
            <a:r>
              <a:rPr lang="en-GB" sz="2400" u="sng" dirty="0" smtClean="0"/>
              <a:t>Documents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2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pPr marL="0" lvl="2" indent="0" algn="just">
              <a:spcAft>
                <a:spcPts val="1200"/>
              </a:spcAft>
              <a:buClr>
                <a:srgbClr val="0F5494"/>
              </a:buClr>
            </a:pPr>
            <a:r>
              <a:rPr lang="en-GB" sz="2400" dirty="0" smtClean="0"/>
              <a:t>In addition to invoice(s) and proof(s) of payment: </a:t>
            </a:r>
          </a:p>
          <a:p>
            <a:pPr marL="342900" lvl="2" indent="-342900" algn="just"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dirty="0" smtClean="0"/>
              <a:t>Tender procedure followed</a:t>
            </a:r>
          </a:p>
          <a:p>
            <a:pPr marL="0" lvl="2" indent="0" algn="just">
              <a:buClr>
                <a:srgbClr val="0F5494"/>
              </a:buClr>
            </a:pPr>
            <a:r>
              <a:rPr lang="en-GB" sz="2400" dirty="0" smtClean="0"/>
              <a:t>	- proof of other offers received </a:t>
            </a:r>
          </a:p>
          <a:p>
            <a:pPr marL="0" lvl="2" indent="0" algn="just">
              <a:buClr>
                <a:srgbClr val="0F5494"/>
              </a:buClr>
            </a:pPr>
            <a:r>
              <a:rPr lang="en-GB" sz="2400" dirty="0" smtClean="0"/>
              <a:t>	- comparisons of individual offers </a:t>
            </a:r>
          </a:p>
          <a:p>
            <a:pPr marL="0" lvl="2" indent="0" algn="just">
              <a:buClr>
                <a:srgbClr val="0F5494"/>
              </a:buClr>
            </a:pPr>
            <a:r>
              <a:rPr lang="en-GB" sz="2400" dirty="0" smtClean="0"/>
              <a:t>	- minutes of meetings/decision process </a:t>
            </a:r>
          </a:p>
          <a:p>
            <a:pPr marL="0" lvl="2" indent="0" algn="just">
              <a:buClr>
                <a:srgbClr val="0F5494"/>
              </a:buClr>
            </a:pPr>
            <a:r>
              <a:rPr lang="en-GB" sz="2400" dirty="0" smtClean="0"/>
              <a:t>	- etc.</a:t>
            </a:r>
          </a:p>
          <a:p>
            <a:pPr marL="342900" lvl="2" indent="-342900"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dirty="0" smtClean="0"/>
              <a:t>Subcontracting agreement </a:t>
            </a:r>
            <a:br>
              <a:rPr lang="en-GB" sz="2400" dirty="0" smtClean="0"/>
            </a:br>
            <a:r>
              <a:rPr lang="en-GB" sz="2200" dirty="0" smtClean="0"/>
              <a:t>(including the terms listed in the Guide)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u="sng" dirty="0" smtClean="0"/>
              <a:t>Award of Contracts – Supporting </a:t>
            </a:r>
            <a:r>
              <a:rPr lang="en-GB" sz="2800" u="sng" dirty="0"/>
              <a:t>Documents </a:t>
            </a:r>
          </a:p>
        </p:txBody>
      </p:sp>
    </p:spTree>
    <p:extLst>
      <p:ext uri="{BB962C8B-B14F-4D97-AF65-F5344CB8AC3E}">
        <p14:creationId xmlns:p14="http://schemas.microsoft.com/office/powerpoint/2010/main" val="22231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1"/>
            <a:ext cx="8568952" cy="576064"/>
          </a:xfrm>
        </p:spPr>
        <p:txBody>
          <a:bodyPr/>
          <a:lstStyle/>
          <a:p>
            <a:pPr algn="ctr"/>
            <a:r>
              <a:rPr lang="en-GB" sz="2400" u="sng" dirty="0" smtClean="0"/>
              <a:t>Other direct costs: Common reasons of rejection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000" dirty="0"/>
              <a:t>Invoice does not have any link to the project </a:t>
            </a:r>
            <a:endParaRPr lang="en-GB" sz="2000" dirty="0" smtClean="0"/>
          </a:p>
          <a:p>
            <a:pPr marL="871200" indent="-529200" algn="just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GB" sz="1600" dirty="0" smtClean="0"/>
              <a:t>e.g.</a:t>
            </a:r>
            <a:r>
              <a:rPr lang="en-GB" sz="1600" dirty="0"/>
              <a:t>	</a:t>
            </a:r>
            <a:r>
              <a:rPr lang="en-GB" sz="1600" dirty="0" smtClean="0"/>
              <a:t>title of publication, date when activity took place, etc., are missing </a:t>
            </a:r>
          </a:p>
          <a:p>
            <a:pPr algn="just">
              <a:lnSpc>
                <a:spcPct val="90000"/>
              </a:lnSpc>
              <a:spcBef>
                <a:spcPts val="1500"/>
              </a:spcBef>
              <a:defRPr/>
            </a:pPr>
            <a:r>
              <a:rPr lang="en-GB" sz="2000" dirty="0" smtClean="0"/>
              <a:t>Lack of visibility of the EU financial support and of the EU logo on publications or other outputs</a:t>
            </a:r>
          </a:p>
          <a:p>
            <a:pPr algn="just">
              <a:lnSpc>
                <a:spcPct val="90000"/>
              </a:lnSpc>
              <a:spcBef>
                <a:spcPts val="1500"/>
              </a:spcBef>
              <a:defRPr/>
            </a:pPr>
            <a:r>
              <a:rPr lang="en-GB" sz="2000" dirty="0" smtClean="0"/>
              <a:t>Costs </a:t>
            </a:r>
            <a:r>
              <a:rPr lang="en-GB" sz="2000" dirty="0"/>
              <a:t>not foreseen in </a:t>
            </a:r>
            <a:r>
              <a:rPr lang="en-GB" sz="2000" dirty="0" smtClean="0"/>
              <a:t>Annex III </a:t>
            </a:r>
            <a:r>
              <a:rPr lang="en-GB" sz="2000" dirty="0"/>
              <a:t>of the </a:t>
            </a:r>
            <a:r>
              <a:rPr lang="en-GB" sz="2000" dirty="0" smtClean="0"/>
              <a:t>Grant Agreement</a:t>
            </a:r>
            <a:endParaRPr lang="en-GB" sz="2000" dirty="0"/>
          </a:p>
          <a:p>
            <a:pPr algn="just">
              <a:lnSpc>
                <a:spcPct val="90000"/>
              </a:lnSpc>
              <a:spcBef>
                <a:spcPts val="1500"/>
              </a:spcBef>
              <a:defRPr/>
            </a:pPr>
            <a:r>
              <a:rPr lang="fr-BE" sz="2000" dirty="0" smtClean="0"/>
              <a:t>Publication not </a:t>
            </a:r>
            <a:r>
              <a:rPr lang="en-GB" sz="2000" dirty="0" smtClean="0"/>
              <a:t>available</a:t>
            </a:r>
            <a:r>
              <a:rPr lang="fr-BE" sz="2000" dirty="0" smtClean="0"/>
              <a:t> </a:t>
            </a:r>
            <a:r>
              <a:rPr lang="en-GB" sz="2000" dirty="0" smtClean="0"/>
              <a:t>yet when submitting final report</a:t>
            </a:r>
          </a:p>
          <a:p>
            <a:pPr algn="just">
              <a:lnSpc>
                <a:spcPct val="90000"/>
              </a:lnSpc>
              <a:spcBef>
                <a:spcPts val="1500"/>
              </a:spcBef>
              <a:defRPr/>
            </a:pPr>
            <a:r>
              <a:rPr lang="en-GB" sz="2000" dirty="0" smtClean="0"/>
              <a:t>Cost </a:t>
            </a:r>
            <a:r>
              <a:rPr lang="en-GB" sz="2000" dirty="0"/>
              <a:t>incurred outside the eligibility </a:t>
            </a:r>
            <a:r>
              <a:rPr lang="en-GB" sz="2000" dirty="0" smtClean="0"/>
              <a:t>period</a:t>
            </a:r>
          </a:p>
          <a:p>
            <a:pPr marL="871200" indent="-529200" algn="just">
              <a:spcBef>
                <a:spcPts val="600"/>
              </a:spcBef>
              <a:buNone/>
              <a:defRPr/>
            </a:pPr>
            <a:r>
              <a:rPr lang="en-GB" sz="1800" dirty="0" smtClean="0"/>
              <a:t>NB:	Cost </a:t>
            </a:r>
            <a:r>
              <a:rPr lang="en-GB" sz="1800" dirty="0"/>
              <a:t>must be contracted within the eligibility period and must relate to activities that took place within the eligibility period. </a:t>
            </a:r>
            <a:endParaRPr lang="en-GB" sz="1800" dirty="0" smtClean="0"/>
          </a:p>
          <a:p>
            <a:pPr marL="871200" indent="-529200" algn="just">
              <a:spcBef>
                <a:spcPts val="600"/>
              </a:spcBef>
              <a:buNone/>
              <a:defRPr/>
            </a:pPr>
            <a:r>
              <a:rPr lang="en-GB" sz="1800" dirty="0" smtClean="0"/>
              <a:t>	Audit costs: </a:t>
            </a:r>
            <a:r>
              <a:rPr lang="en-GB" sz="1800" dirty="0"/>
              <a:t>the contract must be signed within the eligibility period. </a:t>
            </a:r>
            <a:r>
              <a:rPr lang="en-GB" sz="1800" dirty="0" smtClean="0"/>
              <a:t>(The </a:t>
            </a:r>
            <a:r>
              <a:rPr lang="en-GB" sz="1800" dirty="0"/>
              <a:t>invoice and proof of payment may then be dated outside the eligibility period</a:t>
            </a:r>
            <a:r>
              <a:rPr lang="en-GB" sz="1800" dirty="0" smtClean="0"/>
              <a:t>.)</a:t>
            </a:r>
            <a:endParaRPr lang="en-GB" sz="1800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pPr algn="ctr"/>
            <a:r>
              <a:rPr lang="en-GB" sz="3200" u="sng" dirty="0"/>
              <a:t>6 </a:t>
            </a:r>
            <a:r>
              <a:rPr lang="en-GB" sz="3200" u="sng" dirty="0" smtClean="0"/>
              <a:t>Categories </a:t>
            </a:r>
            <a:r>
              <a:rPr lang="en-GB" sz="3200" u="sng" dirty="0"/>
              <a:t>of </a:t>
            </a:r>
            <a:r>
              <a:rPr lang="en-GB" sz="3200" u="sng" dirty="0" smtClean="0"/>
              <a:t>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931224" cy="363378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 </a:t>
            </a:r>
            <a:r>
              <a:rPr lang="en-GB" dirty="0"/>
              <a:t>– </a:t>
            </a:r>
            <a:r>
              <a:rPr lang="en-GB" dirty="0" smtClean="0"/>
              <a:t>Staff </a:t>
            </a:r>
          </a:p>
          <a:p>
            <a:pPr>
              <a:buFontTx/>
              <a:buNone/>
            </a:pPr>
            <a:r>
              <a:rPr lang="en-GB" dirty="0" smtClean="0"/>
              <a:t>B </a:t>
            </a:r>
            <a:r>
              <a:rPr lang="en-GB" dirty="0"/>
              <a:t>– </a:t>
            </a:r>
            <a:r>
              <a:rPr lang="en-GB" dirty="0" smtClean="0"/>
              <a:t>Travel &amp; Subsistence</a:t>
            </a:r>
            <a:endParaRPr lang="en-GB" dirty="0"/>
          </a:p>
          <a:p>
            <a:pPr>
              <a:buNone/>
            </a:pPr>
            <a:r>
              <a:rPr lang="en-GB" dirty="0" smtClean="0"/>
              <a:t>C </a:t>
            </a:r>
            <a:r>
              <a:rPr lang="en-GB" dirty="0"/>
              <a:t>– Equipment</a:t>
            </a:r>
          </a:p>
          <a:p>
            <a:pPr>
              <a:buNone/>
            </a:pPr>
            <a:r>
              <a:rPr lang="en-GB" dirty="0"/>
              <a:t>D – Consumables</a:t>
            </a:r>
          </a:p>
          <a:p>
            <a:pPr>
              <a:buNone/>
            </a:pPr>
            <a:r>
              <a:rPr lang="en-GB" dirty="0" smtClean="0"/>
              <a:t>E </a:t>
            </a:r>
            <a:r>
              <a:rPr lang="en-GB" dirty="0"/>
              <a:t>– Other </a:t>
            </a:r>
            <a:r>
              <a:rPr lang="en-GB" dirty="0" smtClean="0"/>
              <a:t>Direct Costs</a:t>
            </a:r>
            <a:endParaRPr lang="en-GB" dirty="0"/>
          </a:p>
          <a:p>
            <a:pPr>
              <a:buFontTx/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3200" b="1" dirty="0"/>
              <a:t>F – </a:t>
            </a:r>
            <a:r>
              <a:rPr lang="en-GB" sz="3200" b="1" dirty="0" smtClean="0"/>
              <a:t>Indirect Costs</a:t>
            </a:r>
            <a:endParaRPr lang="en-GB" sz="3200" b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07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" y="1124744"/>
            <a:ext cx="8589640" cy="72008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defRPr/>
            </a:pPr>
            <a:r>
              <a:rPr lang="en-GB" sz="3200" u="sng" dirty="0"/>
              <a:t>Indirect </a:t>
            </a:r>
            <a:r>
              <a:rPr lang="en-GB" sz="3200" u="sng" dirty="0" smtClean="0"/>
              <a:t>Costs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916832"/>
            <a:ext cx="83529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endParaRPr lang="en-GB" sz="2400" u="sng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3528" y="184482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1000"/>
              </a:spcBef>
            </a:pPr>
            <a:r>
              <a:rPr lang="en-GB" sz="2000" b="0" kern="0" dirty="0"/>
              <a:t>Necessary to the project but not specifically linked to it </a:t>
            </a:r>
          </a:p>
          <a:p>
            <a:pPr algn="just">
              <a:spcBef>
                <a:spcPts val="1000"/>
              </a:spcBef>
            </a:pPr>
            <a:r>
              <a:rPr lang="en-GB" sz="2000" b="0" kern="0" dirty="0" smtClean="0"/>
              <a:t>General </a:t>
            </a:r>
            <a:r>
              <a:rPr lang="en-GB" sz="2000" b="0" kern="0" dirty="0"/>
              <a:t>indirect costs needed to employ, manage, accommodate and support directly the personnel working in the project</a:t>
            </a:r>
          </a:p>
          <a:p>
            <a:pPr marL="648000" indent="-288000" algn="just">
              <a:spcBef>
                <a:spcPts val="0"/>
              </a:spcBef>
              <a:buNone/>
            </a:pPr>
            <a:r>
              <a:rPr lang="en-US" sz="2000" dirty="0">
                <a:ea typeface="ＭＳ Ｐゴシック" pitchFamily="34" charset="-128"/>
                <a:sym typeface="Wingdings"/>
              </a:rPr>
              <a:t></a:t>
            </a:r>
            <a:r>
              <a:rPr lang="en-GB" sz="2000" b="0" kern="0" dirty="0" smtClean="0"/>
              <a:t> </a:t>
            </a:r>
            <a:r>
              <a:rPr lang="en-GB" sz="1800" b="0" kern="0" dirty="0" smtClean="0"/>
              <a:t>office </a:t>
            </a:r>
            <a:r>
              <a:rPr lang="en-GB" sz="1800" b="0" kern="0" dirty="0"/>
              <a:t>space, electricity, heating, insurances, </a:t>
            </a:r>
            <a:r>
              <a:rPr lang="en-GB" sz="1800" b="0" kern="0" dirty="0" smtClean="0"/>
              <a:t>management and  administrative </a:t>
            </a:r>
            <a:r>
              <a:rPr lang="en-GB" sz="1800" b="0" kern="0" dirty="0"/>
              <a:t>costs, </a:t>
            </a:r>
            <a:r>
              <a:rPr lang="en-GB" sz="1800" b="0" kern="0" dirty="0" smtClean="0"/>
              <a:t>telephone</a:t>
            </a:r>
            <a:r>
              <a:rPr lang="en-GB" sz="1800" b="0" kern="0" dirty="0"/>
              <a:t>, internet, office </a:t>
            </a:r>
            <a:r>
              <a:rPr lang="en-GB" sz="1800" b="0" kern="0" dirty="0" smtClean="0"/>
              <a:t>furniture, …</a:t>
            </a:r>
            <a:endParaRPr lang="en-GB" sz="1800" b="0" kern="0" dirty="0"/>
          </a:p>
          <a:p>
            <a:pPr algn="just">
              <a:spcBef>
                <a:spcPts val="1000"/>
              </a:spcBef>
            </a:pPr>
            <a:r>
              <a:rPr lang="en-GB" sz="2000" b="0" kern="0" dirty="0" smtClean="0"/>
              <a:t>Calculated as a percentage of eligible direct costs after analysis of the costs by the Commission </a:t>
            </a:r>
          </a:p>
          <a:p>
            <a:pPr algn="just">
              <a:spcBef>
                <a:spcPts val="1000"/>
              </a:spcBef>
            </a:pPr>
            <a:r>
              <a:rPr lang="en-GB" sz="2000" b="0" kern="0" dirty="0" smtClean="0"/>
              <a:t>Percentage specified in Art. I.3 of the Grant Agreement</a:t>
            </a:r>
          </a:p>
          <a:p>
            <a:pPr marL="342000" indent="0" algn="just">
              <a:spcBef>
                <a:spcPts val="0"/>
              </a:spcBef>
              <a:buNone/>
            </a:pPr>
            <a:r>
              <a:rPr lang="en-GB" sz="2000" b="0" kern="0" dirty="0" smtClean="0"/>
              <a:t>(</a:t>
            </a:r>
            <a:r>
              <a:rPr lang="en-GB" sz="1800" b="0" kern="0" dirty="0" smtClean="0"/>
              <a:t>May never exceed 7% of direct eligible costs</a:t>
            </a:r>
            <a:r>
              <a:rPr lang="en-GB" sz="2000" b="0" kern="0" dirty="0" smtClean="0"/>
              <a:t>)</a:t>
            </a:r>
          </a:p>
          <a:p>
            <a:pPr marL="648000" indent="0" algn="ctr">
              <a:spcBef>
                <a:spcPts val="1200"/>
              </a:spcBef>
              <a:buNone/>
            </a:pPr>
            <a:r>
              <a:rPr lang="en-GB" sz="2000" b="0" kern="0" dirty="0">
                <a:solidFill>
                  <a:srgbClr val="FF0000"/>
                </a:solidFill>
              </a:rPr>
              <a:t>Any beneficiary receiving an operating grant from the EU budget cannot </a:t>
            </a:r>
            <a:r>
              <a:rPr lang="en-GB" sz="2000" b="0" kern="0" dirty="0" smtClean="0">
                <a:solidFill>
                  <a:srgbClr val="FF0000"/>
                </a:solidFill>
              </a:rPr>
              <a:t>request </a:t>
            </a:r>
            <a:r>
              <a:rPr lang="en-GB" sz="2000" b="0" kern="0" dirty="0">
                <a:solidFill>
                  <a:srgbClr val="FF0000"/>
                </a:solidFill>
              </a:rPr>
              <a:t>indirect costs in </a:t>
            </a:r>
            <a:r>
              <a:rPr lang="en-GB" sz="2000" b="0" kern="0" dirty="0" smtClean="0">
                <a:solidFill>
                  <a:srgbClr val="FF0000"/>
                </a:solidFill>
              </a:rPr>
              <a:t>the </a:t>
            </a:r>
            <a:r>
              <a:rPr lang="en-GB" sz="2000" b="0" kern="0" dirty="0">
                <a:solidFill>
                  <a:srgbClr val="FF0000"/>
                </a:solidFill>
              </a:rPr>
              <a:t>final </a:t>
            </a:r>
            <a:r>
              <a:rPr lang="en-GB" sz="2000" b="0" kern="0" dirty="0" smtClean="0">
                <a:solidFill>
                  <a:srgbClr val="FF0000"/>
                </a:solidFill>
              </a:rPr>
              <a:t>statement for </a:t>
            </a:r>
            <a:r>
              <a:rPr lang="en-GB" sz="2000" b="0" kern="0" dirty="0">
                <a:solidFill>
                  <a:srgbClr val="FF0000"/>
                </a:solidFill>
              </a:rPr>
              <a:t>an action grant covering the </a:t>
            </a:r>
            <a:r>
              <a:rPr lang="en-GB" sz="2000" b="0" kern="0" dirty="0" smtClean="0">
                <a:solidFill>
                  <a:srgbClr val="FF0000"/>
                </a:solidFill>
              </a:rPr>
              <a:t>same period</a:t>
            </a:r>
            <a:endParaRPr lang="en-GB" sz="2000" b="0" kern="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GB" sz="2000" b="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6" y="5446858"/>
            <a:ext cx="5527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" y="1124744"/>
            <a:ext cx="8589640" cy="72008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defRPr/>
            </a:pPr>
            <a:r>
              <a:rPr lang="en-GB" sz="3200" u="sng" dirty="0"/>
              <a:t>Indirect </a:t>
            </a:r>
            <a:r>
              <a:rPr lang="en-GB" sz="3200" u="sng" dirty="0" smtClean="0"/>
              <a:t>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536504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endParaRPr lang="en-GB" sz="2800" b="1" u="sng" dirty="0" smtClean="0"/>
          </a:p>
          <a:p>
            <a:pPr>
              <a:defRPr/>
            </a:pPr>
            <a:r>
              <a:rPr lang="en-GB" sz="2200" dirty="0"/>
              <a:t>No supporting documents are required</a:t>
            </a:r>
            <a:br>
              <a:rPr lang="en-GB" sz="2200" dirty="0"/>
            </a:br>
            <a:r>
              <a:rPr lang="en-GB" sz="2200" dirty="0"/>
              <a:t>Indirect costs do not need to be justified</a:t>
            </a:r>
          </a:p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endParaRPr lang="fr-BE" sz="2800" b="1" u="sng" dirty="0" smtClean="0"/>
          </a:p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endParaRPr lang="en-GB" sz="2800" b="1" u="sng" dirty="0" smtClean="0"/>
          </a:p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r>
              <a:rPr lang="en-GB" sz="2800" b="1" u="sng" dirty="0" smtClean="0"/>
              <a:t>Common Reasons </a:t>
            </a:r>
            <a:r>
              <a:rPr lang="en-GB" sz="2800" b="1" u="sng" dirty="0"/>
              <a:t>of </a:t>
            </a:r>
            <a:r>
              <a:rPr lang="en-GB" sz="2800" b="1" u="sng" dirty="0" smtClean="0"/>
              <a:t>Rejection</a:t>
            </a:r>
          </a:p>
          <a:p>
            <a:pPr marL="609600" indent="-609600" algn="ctr">
              <a:lnSpc>
                <a:spcPct val="80000"/>
              </a:lnSpc>
              <a:buFontTx/>
              <a:buNone/>
              <a:defRPr/>
            </a:pPr>
            <a:endParaRPr lang="en-GB" sz="2800" b="1" u="sng" dirty="0"/>
          </a:p>
          <a:p>
            <a:pPr algn="just">
              <a:spcBef>
                <a:spcPts val="1200"/>
              </a:spcBef>
              <a:defRPr/>
            </a:pPr>
            <a:r>
              <a:rPr lang="en-GB" sz="2200" dirty="0" smtClean="0"/>
              <a:t>% </a:t>
            </a:r>
            <a:r>
              <a:rPr lang="en-GB" sz="2200" dirty="0"/>
              <a:t>overheads requested </a:t>
            </a:r>
            <a:r>
              <a:rPr lang="en-GB" sz="2200" dirty="0" smtClean="0"/>
              <a:t>higher </a:t>
            </a:r>
            <a:r>
              <a:rPr lang="en-GB" sz="2200" dirty="0"/>
              <a:t>than </a:t>
            </a:r>
            <a:r>
              <a:rPr lang="en-GB" sz="2200" dirty="0" smtClean="0"/>
              <a:t>agreed </a:t>
            </a:r>
            <a:r>
              <a:rPr lang="en-GB" sz="2200" dirty="0"/>
              <a:t>in </a:t>
            </a:r>
            <a:r>
              <a:rPr lang="en-GB" sz="2200" dirty="0" smtClean="0"/>
              <a:t>Art. I.3</a:t>
            </a:r>
            <a:endParaRPr lang="en-GB" sz="2200" dirty="0"/>
          </a:p>
          <a:p>
            <a:pPr algn="just">
              <a:spcBef>
                <a:spcPts val="1200"/>
              </a:spcBef>
              <a:defRPr/>
            </a:pPr>
            <a:r>
              <a:rPr lang="en-GB" sz="2200" dirty="0" smtClean="0"/>
              <a:t>One of the beneficiaries </a:t>
            </a:r>
            <a:r>
              <a:rPr lang="en-GB" sz="2200" dirty="0"/>
              <a:t>has an operating grant running within the same period as the action </a:t>
            </a:r>
            <a:r>
              <a:rPr lang="en-GB" sz="2200" dirty="0" smtClean="0"/>
              <a:t>grant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724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/>
          <a:lstStyle/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/>
              <a:t>Excessive or reckless expenditure</a:t>
            </a:r>
          </a:p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 smtClean="0"/>
              <a:t>Gifts</a:t>
            </a:r>
            <a:r>
              <a:rPr lang="en-GB" sz="2000" dirty="0"/>
              <a:t>, flowers, recreational costs, cultural activities</a:t>
            </a:r>
          </a:p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/>
              <a:t>Financial incentives, e.g. for persons replying to a survey</a:t>
            </a:r>
          </a:p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/>
              <a:t>Travels and subsistence costs of EU officials</a:t>
            </a:r>
          </a:p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/>
              <a:t>Fees for EU officials</a:t>
            </a:r>
          </a:p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 smtClean="0"/>
              <a:t>Costs </a:t>
            </a:r>
            <a:r>
              <a:rPr lang="en-GB" sz="2000" dirty="0"/>
              <a:t>declared but not supported by adequate justifying documents</a:t>
            </a:r>
          </a:p>
          <a:p>
            <a:pPr marL="343800" algn="just">
              <a:spcBef>
                <a:spcPts val="1000"/>
              </a:spcBef>
              <a:tabLst>
                <a:tab pos="1080000" algn="l"/>
              </a:tabLst>
            </a:pPr>
            <a:r>
              <a:rPr lang="en-GB" sz="2000" dirty="0" smtClean="0"/>
              <a:t>Costs </a:t>
            </a:r>
            <a:r>
              <a:rPr lang="en-GB" sz="2000" dirty="0"/>
              <a:t>declared by a beneficiary and covered by another action or work programme receiving an EU </a:t>
            </a:r>
            <a:r>
              <a:rPr lang="en-GB" sz="2000" dirty="0" smtClean="0"/>
              <a:t>grant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fr-BE" sz="2800" u="sng" dirty="0" err="1" smtClean="0"/>
              <a:t>Ineligible</a:t>
            </a:r>
            <a:r>
              <a:rPr lang="fr-BE" sz="2800" u="sng" dirty="0" smtClean="0"/>
              <a:t> </a:t>
            </a:r>
            <a:r>
              <a:rPr lang="fr-BE" sz="2800" u="sng" dirty="0" err="1" smtClean="0"/>
              <a:t>costs</a:t>
            </a:r>
            <a:r>
              <a:rPr lang="fr-BE" sz="2800" u="sng" dirty="0" smtClean="0"/>
              <a:t> (non-exhaustive </a:t>
            </a:r>
            <a:r>
              <a:rPr lang="fr-BE" sz="2800" u="sng" dirty="0" err="1" smtClean="0"/>
              <a:t>list</a:t>
            </a:r>
            <a:r>
              <a:rPr lang="fr-BE" sz="2800" u="sng" dirty="0" smtClean="0"/>
              <a:t>)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00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/>
          <a:lstStyle/>
          <a:p>
            <a:pPr marL="3438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VAT incurred by public bodies when acting as a public authority</a:t>
            </a:r>
          </a:p>
          <a:p>
            <a:pPr marL="3438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Deductible </a:t>
            </a:r>
            <a:r>
              <a:rPr lang="en-GB" sz="2000" dirty="0"/>
              <a:t>VAT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Exchange losses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Costs of transfers from the Commission charged by the bank of the beneficiary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Return on capital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Debt and debt service charges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Provisions for losses or debts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Interest owed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Doubtful debts</a:t>
            </a:r>
          </a:p>
          <a:p>
            <a:pPr indent="-342000" algn="just">
              <a:spcBef>
                <a:spcPts val="600"/>
              </a:spcBef>
              <a:tabLst>
                <a:tab pos="1080000" algn="l"/>
              </a:tabLst>
            </a:pPr>
            <a:r>
              <a:rPr lang="en-GB" sz="2000" dirty="0" smtClean="0"/>
              <a:t>Contribution in kind from third parties</a:t>
            </a:r>
          </a:p>
          <a:p>
            <a:pPr indent="-1080000">
              <a:spcBef>
                <a:spcPts val="1800"/>
              </a:spcBef>
              <a:buNone/>
              <a:tabLst>
                <a:tab pos="1080000" algn="l"/>
              </a:tabLst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fr-BE" sz="2800" u="sng" dirty="0" err="1" smtClean="0"/>
              <a:t>Ineligible</a:t>
            </a:r>
            <a:r>
              <a:rPr lang="fr-BE" sz="2800" u="sng" dirty="0" smtClean="0"/>
              <a:t> </a:t>
            </a:r>
            <a:r>
              <a:rPr lang="fr-BE" sz="2800" u="sng" dirty="0" err="1" smtClean="0"/>
              <a:t>costs</a:t>
            </a:r>
            <a:r>
              <a:rPr lang="fr-BE" sz="2800" u="sng" dirty="0" smtClean="0"/>
              <a:t> (non-exhaustive </a:t>
            </a:r>
            <a:r>
              <a:rPr lang="fr-BE" sz="2800" u="sng" dirty="0" err="1" smtClean="0"/>
              <a:t>list</a:t>
            </a:r>
            <a:r>
              <a:rPr lang="fr-BE" sz="2800" u="sng" dirty="0" smtClean="0"/>
              <a:t>)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2452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Prepared and submitted by the Coordinator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Sent both as paper copy </a:t>
            </a:r>
            <a:r>
              <a:rPr lang="en-GB" dirty="0" smtClean="0">
                <a:solidFill>
                  <a:srgbClr val="FF0000"/>
                </a:solidFill>
              </a:rPr>
              <a:t>and excel file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Cost Claim</a:t>
            </a:r>
          </a:p>
          <a:p>
            <a:pPr marL="0" indent="0" algn="just">
              <a:buNone/>
            </a:pPr>
            <a:r>
              <a:rPr lang="en-GB" dirty="0" smtClean="0"/>
              <a:t>		 </a:t>
            </a:r>
            <a:r>
              <a:rPr lang="en-GB" dirty="0">
                <a:solidFill>
                  <a:srgbClr val="FF0000"/>
                </a:solidFill>
              </a:rPr>
              <a:t>signed</a:t>
            </a:r>
            <a:r>
              <a:rPr lang="en-GB" dirty="0"/>
              <a:t> </a:t>
            </a:r>
            <a:r>
              <a:rPr lang="en-GB" dirty="0" smtClean="0"/>
              <a:t>by the legal representative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Financial Statement includes:</a:t>
            </a:r>
          </a:p>
          <a:p>
            <a:pPr marL="0" indent="0" algn="just">
              <a:buNone/>
            </a:pPr>
            <a:r>
              <a:rPr lang="en-GB" dirty="0" smtClean="0"/>
              <a:t>	- Budget &amp; Execution Summary</a:t>
            </a:r>
          </a:p>
          <a:p>
            <a:pPr marL="0" indent="0" algn="just">
              <a:buNone/>
            </a:pPr>
            <a:r>
              <a:rPr lang="en-GB" dirty="0" smtClean="0"/>
              <a:t>	- Detailed Budget Execution</a:t>
            </a:r>
          </a:p>
          <a:p>
            <a:pPr marL="0" indent="0" algn="just">
              <a:buNone/>
            </a:pPr>
            <a:endParaRPr lang="fr-BE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791815"/>
          </a:xfrm>
        </p:spPr>
        <p:txBody>
          <a:bodyPr/>
          <a:lstStyle/>
          <a:p>
            <a:pPr algn="ctr"/>
            <a:r>
              <a:rPr lang="en-GB" sz="3200" u="sng" dirty="0" smtClean="0"/>
              <a:t>Request for Final Payment</a:t>
            </a:r>
            <a:endParaRPr lang="en-GB" sz="32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30" y="4149080"/>
            <a:ext cx="417243" cy="3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4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49812"/>
          </a:xfrm>
        </p:spPr>
        <p:txBody>
          <a:bodyPr/>
          <a:lstStyle/>
          <a:p>
            <a:pPr indent="-1080000" algn="just">
              <a:spcBef>
                <a:spcPts val="1800"/>
              </a:spcBef>
              <a:buNone/>
              <a:tabLst>
                <a:tab pos="1080000" algn="l"/>
              </a:tabLst>
            </a:pPr>
            <a:r>
              <a:rPr lang="fr-BE" dirty="0" smtClean="0"/>
              <a:t>I:	</a:t>
            </a:r>
            <a:r>
              <a:rPr lang="en-GB" dirty="0" smtClean="0"/>
              <a:t>Financial </a:t>
            </a:r>
            <a:r>
              <a:rPr lang="en-GB" dirty="0"/>
              <a:t>contributions specifically assigned by donors to the financing of the eligible </a:t>
            </a:r>
            <a:r>
              <a:rPr lang="en-GB" dirty="0" smtClean="0"/>
              <a:t>costs </a:t>
            </a:r>
          </a:p>
          <a:p>
            <a:pPr indent="-1080000" algn="just">
              <a:spcBef>
                <a:spcPts val="1200"/>
              </a:spcBef>
              <a:buNone/>
              <a:tabLst>
                <a:tab pos="1080000" algn="l"/>
              </a:tabLst>
            </a:pPr>
            <a:r>
              <a:rPr lang="en-GB" dirty="0" smtClean="0"/>
              <a:t>	&amp; Income generated by the financed activities</a:t>
            </a:r>
          </a:p>
          <a:p>
            <a:pPr indent="-1080000" algn="just">
              <a:spcBef>
                <a:spcPts val="3000"/>
              </a:spcBef>
              <a:buNone/>
              <a:tabLst>
                <a:tab pos="1080000" algn="l"/>
              </a:tabLst>
            </a:pPr>
            <a:r>
              <a:rPr lang="fr-BE" dirty="0" smtClean="0"/>
              <a:t>K:</a:t>
            </a:r>
            <a:r>
              <a:rPr lang="en-GB" dirty="0" smtClean="0"/>
              <a:t>Other </a:t>
            </a:r>
            <a:r>
              <a:rPr lang="en-GB" dirty="0"/>
              <a:t>income, including own contribution from </a:t>
            </a:r>
            <a:r>
              <a:rPr lang="en-GB" dirty="0" smtClean="0"/>
              <a:t>beneficiaries</a:t>
            </a:r>
            <a:endParaRPr lang="en-GB" dirty="0"/>
          </a:p>
          <a:p>
            <a:pPr indent="-1080000" algn="just">
              <a:spcBef>
                <a:spcPts val="3000"/>
              </a:spcBef>
              <a:buNone/>
              <a:tabLst>
                <a:tab pos="1080000" algn="l"/>
              </a:tabLst>
            </a:pPr>
            <a:r>
              <a:rPr lang="fr-BE" dirty="0" smtClean="0"/>
              <a:t>J:	</a:t>
            </a:r>
            <a:r>
              <a:rPr lang="en-GB" dirty="0" smtClean="0"/>
              <a:t>Pre-financing already received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4096"/>
          </a:xfrm>
        </p:spPr>
        <p:txBody>
          <a:bodyPr/>
          <a:lstStyle/>
          <a:p>
            <a:pPr algn="ctr"/>
            <a:r>
              <a:rPr lang="fr-BE" sz="3200" u="sng" dirty="0" smtClean="0"/>
              <a:t>3 </a:t>
            </a:r>
            <a:r>
              <a:rPr lang="en-GB" sz="3200" u="sng" dirty="0" smtClean="0"/>
              <a:t>Categories of Income 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14496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737"/>
            <a:ext cx="8229600" cy="1008111"/>
          </a:xfrm>
        </p:spPr>
        <p:txBody>
          <a:bodyPr/>
          <a:lstStyle/>
          <a:p>
            <a:pPr marL="0" indent="0" algn="ctr"/>
            <a:r>
              <a:rPr lang="en-GB" sz="3200" u="sng" dirty="0" smtClean="0"/>
              <a:t>Ex-post Audit</a:t>
            </a:r>
            <a:r>
              <a:rPr lang="en-GB" sz="3200" dirty="0" smtClean="0"/>
              <a:t> 	</a:t>
            </a:r>
            <a:r>
              <a:rPr lang="en-GB" sz="2400" b="0" dirty="0" smtClean="0"/>
              <a:t>(</a:t>
            </a:r>
            <a:r>
              <a:rPr lang="en-GB" sz="2400" b="0" i="1" dirty="0" smtClean="0"/>
              <a:t>Annex II Art. II.27</a:t>
            </a:r>
            <a:r>
              <a:rPr lang="en-GB" sz="2400" b="0" dirty="0" smtClean="0"/>
              <a:t>)</a:t>
            </a: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64496"/>
          </a:xfrm>
        </p:spPr>
        <p:txBody>
          <a:bodyPr/>
          <a:lstStyle/>
          <a:p>
            <a:pPr algn="just"/>
            <a:r>
              <a:rPr lang="en-GB" dirty="0"/>
              <a:t>Be aware </a:t>
            </a:r>
            <a:r>
              <a:rPr lang="en-GB" dirty="0" smtClean="0"/>
              <a:t>that </a:t>
            </a:r>
            <a:r>
              <a:rPr lang="en-GB" dirty="0"/>
              <a:t>your project </a:t>
            </a:r>
            <a:r>
              <a:rPr lang="en-GB" dirty="0" smtClean="0"/>
              <a:t>can </a:t>
            </a:r>
            <a:r>
              <a:rPr lang="en-GB" dirty="0"/>
              <a:t>be randomly selected for an ex-post audit 	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GB" dirty="0"/>
              <a:t>	=&gt; </a:t>
            </a:r>
            <a:r>
              <a:rPr lang="en-GB" dirty="0" smtClean="0"/>
              <a:t>all contracts, invoices</a:t>
            </a:r>
            <a:r>
              <a:rPr lang="en-GB" dirty="0"/>
              <a:t>, </a:t>
            </a:r>
            <a:r>
              <a:rPr lang="en-GB" dirty="0" smtClean="0"/>
              <a:t>proof of payments, receipts</a:t>
            </a:r>
            <a:r>
              <a:rPr lang="en-GB" dirty="0"/>
              <a:t>, accounting </a:t>
            </a:r>
            <a:r>
              <a:rPr lang="en-GB" dirty="0" smtClean="0"/>
              <a:t>records, technical and financial evidence, etc., must </a:t>
            </a:r>
            <a:r>
              <a:rPr lang="en-GB" dirty="0"/>
              <a:t>be </a:t>
            </a:r>
            <a:r>
              <a:rPr lang="en-GB" dirty="0" smtClean="0"/>
              <a:t>available</a:t>
            </a:r>
            <a:endParaRPr lang="en-GB" sz="1800" dirty="0"/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Keep </a:t>
            </a:r>
            <a:r>
              <a:rPr lang="en-GB" b="1" u="sng" dirty="0">
                <a:solidFill>
                  <a:srgbClr val="FF0000"/>
                </a:solidFill>
              </a:rPr>
              <a:t>all documentation </a:t>
            </a:r>
            <a:endParaRPr lang="en-GB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for </a:t>
            </a:r>
            <a:r>
              <a:rPr lang="en-GB" b="1" u="sng" dirty="0">
                <a:solidFill>
                  <a:srgbClr val="FF0000"/>
                </a:solidFill>
              </a:rPr>
              <a:t>a period of </a:t>
            </a:r>
            <a:r>
              <a:rPr lang="en-GB" b="1" u="sng" dirty="0" smtClean="0">
                <a:solidFill>
                  <a:srgbClr val="FF0000"/>
                </a:solidFill>
              </a:rPr>
              <a:t>at least 5 </a:t>
            </a:r>
            <a:r>
              <a:rPr lang="en-GB" b="1" u="sng" dirty="0">
                <a:solidFill>
                  <a:srgbClr val="FF0000"/>
                </a:solidFill>
              </a:rPr>
              <a:t>years </a:t>
            </a:r>
            <a:endParaRPr lang="en-GB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after </a:t>
            </a:r>
            <a:r>
              <a:rPr lang="en-GB" b="1" u="sng" dirty="0">
                <a:solidFill>
                  <a:srgbClr val="FF0000"/>
                </a:solidFill>
              </a:rPr>
              <a:t>final payment/recovery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GB" sz="2000" dirty="0"/>
          </a:p>
          <a:p>
            <a:pPr algn="just"/>
            <a:r>
              <a:rPr lang="en-GB" dirty="0" smtClean="0"/>
              <a:t>As a result of the audit, the Commission may recover any payments made to the beneficiary</a:t>
            </a:r>
            <a:endParaRPr lang="en-GB" dirty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3085"/>
            <a:ext cx="5527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248472"/>
          </a:xfrm>
        </p:spPr>
        <p:txBody>
          <a:bodyPr/>
          <a:lstStyle/>
          <a:p>
            <a:r>
              <a:rPr lang="en-GB" dirty="0" smtClean="0"/>
              <a:t>Read and re-read the Guide for Action Grants 2014</a:t>
            </a:r>
          </a:p>
          <a:p>
            <a:r>
              <a:rPr lang="en-GB" dirty="0" smtClean="0"/>
              <a:t>Make sure your Co-beneficiaries read it</a:t>
            </a:r>
          </a:p>
          <a:p>
            <a:endParaRPr lang="en-GB" dirty="0" smtClean="0"/>
          </a:p>
          <a:p>
            <a:pPr algn="just"/>
            <a:r>
              <a:rPr lang="en-GB" dirty="0" smtClean="0"/>
              <a:t>Guide for Actions Grants 2014 and reporting templates: see webpage of your call </a:t>
            </a:r>
          </a:p>
          <a:p>
            <a:pPr marL="0" indent="0" algn="ctr">
              <a:buNone/>
            </a:pPr>
            <a:endParaRPr lang="en-GB" sz="1800" dirty="0" smtClean="0"/>
          </a:p>
          <a:p>
            <a:r>
              <a:rPr lang="en-GB" dirty="0" smtClean="0"/>
              <a:t>Questions after this kick-off meeting? Address them </a:t>
            </a:r>
            <a:r>
              <a:rPr lang="fr-BE" dirty="0" smtClean="0"/>
              <a:t>to </a:t>
            </a:r>
            <a:r>
              <a:rPr lang="en-GB" dirty="0" smtClean="0">
                <a:hlinkClick r:id="rId3"/>
              </a:rPr>
              <a:t>EC-REC-GRANTS@ec.europa.eu</a:t>
            </a:r>
            <a:r>
              <a:rPr lang="en-GB" dirty="0" smtClean="0"/>
              <a:t> or </a:t>
            </a:r>
            <a:r>
              <a:rPr lang="en-GB" dirty="0" smtClean="0">
                <a:hlinkClick r:id="rId4"/>
              </a:rPr>
              <a:t>EC-JUSTICE-GRANTS@ec.europa.eu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u="sng" dirty="0" smtClean="0"/>
              <a:t>Last Minute Tips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3711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09852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en-GB" sz="3200" dirty="0" smtClean="0"/>
              <a:t>Thank you </a:t>
            </a:r>
            <a:r>
              <a:rPr lang="en-GB" sz="3200" dirty="0"/>
              <a:t>for your </a:t>
            </a:r>
            <a:r>
              <a:rPr lang="en-GB" sz="3200" dirty="0" smtClean="0"/>
              <a:t>attention!</a:t>
            </a:r>
          </a:p>
          <a:p>
            <a:pPr marL="0" indent="0" algn="ctr">
              <a:buNone/>
            </a:pPr>
            <a:endParaRPr lang="fr-BE" sz="3200" dirty="0"/>
          </a:p>
          <a:p>
            <a:pPr marL="0" indent="0" algn="ctr">
              <a:buNone/>
            </a:pPr>
            <a:r>
              <a:rPr lang="en-GB" sz="3200" dirty="0" smtClean="0"/>
              <a:t>Good luck with your project</a:t>
            </a:r>
            <a:r>
              <a:rPr lang="fr-BE" sz="3200" dirty="0" smtClean="0"/>
              <a:t>!</a:t>
            </a:r>
          </a:p>
          <a:p>
            <a:pPr marL="0" indent="0" algn="ctr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83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10445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Follows the same structure as the estimated budget</a:t>
            </a:r>
          </a:p>
          <a:p>
            <a:pPr algn="just">
              <a:spcBef>
                <a:spcPts val="1800"/>
              </a:spcBef>
            </a:pPr>
            <a:r>
              <a:rPr lang="en-GB" dirty="0" smtClean="0"/>
              <a:t>Includes all project expenses and income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Ideally, is prepared throughout the project duration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Helps the Commission assess eligibility of costs</a:t>
            </a:r>
          </a:p>
          <a:p>
            <a:pPr algn="just">
              <a:spcBef>
                <a:spcPts val="1800"/>
              </a:spcBef>
              <a:tabLst>
                <a:tab pos="2160000" algn="l"/>
              </a:tabLst>
            </a:pPr>
            <a:r>
              <a:rPr lang="en-GB" dirty="0" smtClean="0"/>
              <a:t>Calculates 	the final EU contribution </a:t>
            </a:r>
          </a:p>
          <a:p>
            <a:pPr marL="0" indent="0" algn="just">
              <a:spcBef>
                <a:spcPts val="0"/>
              </a:spcBef>
              <a:buNone/>
              <a:tabLst>
                <a:tab pos="2160000" algn="l"/>
              </a:tabLst>
            </a:pPr>
            <a:r>
              <a:rPr lang="en-GB" dirty="0" smtClean="0"/>
              <a:t>	the final payment / recovery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791815"/>
          </a:xfrm>
        </p:spPr>
        <p:txBody>
          <a:bodyPr/>
          <a:lstStyle/>
          <a:p>
            <a:pPr algn="ctr"/>
            <a:r>
              <a:rPr lang="fr-BE" sz="3200" u="sng" dirty="0" smtClean="0"/>
              <a:t>Financial </a:t>
            </a:r>
            <a:r>
              <a:rPr lang="en-GB" sz="3200" u="sng" dirty="0" smtClean="0"/>
              <a:t>Statement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12628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720079"/>
          </a:xfrm>
        </p:spPr>
        <p:txBody>
          <a:bodyPr/>
          <a:lstStyle/>
          <a:p>
            <a:pPr algn="ctr"/>
            <a:r>
              <a:rPr lang="en-GB" sz="3200" u="sng" dirty="0" smtClean="0"/>
              <a:t>Financial Statement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301608" cy="4248472"/>
          </a:xfrm>
        </p:spPr>
        <p:txBody>
          <a:bodyPr/>
          <a:lstStyle/>
          <a:p>
            <a:pPr marL="342000" indent="-342000" algn="just">
              <a:spcBef>
                <a:spcPts val="1200"/>
              </a:spcBef>
              <a:defRPr/>
            </a:pPr>
            <a:r>
              <a:rPr lang="en-GB" dirty="0"/>
              <a:t>Costs reported </a:t>
            </a:r>
            <a:r>
              <a:rPr lang="en-GB" dirty="0" smtClean="0"/>
              <a:t>must </a:t>
            </a:r>
            <a:r>
              <a:rPr lang="en-GB" dirty="0"/>
              <a:t>be registered in the </a:t>
            </a:r>
            <a:r>
              <a:rPr lang="en-GB" dirty="0" smtClean="0"/>
              <a:t>accounts of </a:t>
            </a:r>
            <a:r>
              <a:rPr lang="en-GB" dirty="0"/>
              <a:t>the </a:t>
            </a:r>
            <a:r>
              <a:rPr lang="en-GB" dirty="0" smtClean="0"/>
              <a:t>beneficiaries</a:t>
            </a:r>
          </a:p>
          <a:p>
            <a:pPr marL="342000" indent="-342000" algn="just">
              <a:spcBef>
                <a:spcPts val="1200"/>
              </a:spcBef>
              <a:defRPr/>
            </a:pPr>
            <a:r>
              <a:rPr lang="en-GB" dirty="0" smtClean="0"/>
              <a:t>Beneficiaries should set </a:t>
            </a:r>
            <a:r>
              <a:rPr lang="en-GB" dirty="0"/>
              <a:t>up in their accounts a cost-revenue centre specific to the </a:t>
            </a:r>
            <a:r>
              <a:rPr lang="en-GB" dirty="0" smtClean="0"/>
              <a:t>project</a:t>
            </a:r>
          </a:p>
          <a:p>
            <a:pPr marL="342000" indent="-342000" algn="just">
              <a:spcBef>
                <a:spcPts val="1200"/>
              </a:spcBef>
              <a:defRPr/>
            </a:pPr>
            <a:r>
              <a:rPr lang="en-GB" dirty="0" smtClean="0"/>
              <a:t>Costs are reported </a:t>
            </a:r>
            <a:r>
              <a:rPr lang="en-GB" dirty="0"/>
              <a:t>in the currency in which they were </a:t>
            </a:r>
            <a:r>
              <a:rPr lang="en-GB" dirty="0" smtClean="0"/>
              <a:t>incurred and then converted to € in the F.S.</a:t>
            </a:r>
          </a:p>
          <a:p>
            <a:pPr marL="399600" indent="0" algn="just">
              <a:spcBef>
                <a:spcPts val="1200"/>
              </a:spcBef>
              <a:buNone/>
              <a:defRPr/>
            </a:pPr>
            <a:r>
              <a:rPr lang="en-GB" sz="1800" dirty="0" smtClean="0"/>
              <a:t>e.g</a:t>
            </a:r>
            <a:r>
              <a:rPr lang="en-GB" sz="1800" dirty="0"/>
              <a:t>. salary in </a:t>
            </a:r>
            <a:r>
              <a:rPr lang="en-GB" sz="1800" dirty="0" smtClean="0"/>
              <a:t>Hungary is </a:t>
            </a:r>
            <a:r>
              <a:rPr lang="en-GB" sz="1800" dirty="0"/>
              <a:t>paid in </a:t>
            </a:r>
            <a:r>
              <a:rPr lang="en-GB" sz="1800" dirty="0" smtClean="0"/>
              <a:t>HUF =&gt; cost reported </a:t>
            </a:r>
            <a:r>
              <a:rPr lang="en-GB" sz="1800" dirty="0"/>
              <a:t>in </a:t>
            </a:r>
            <a:r>
              <a:rPr lang="en-GB" sz="1800" dirty="0" smtClean="0"/>
              <a:t>HUF</a:t>
            </a:r>
          </a:p>
          <a:p>
            <a:pPr marL="0" indent="0" algn="just" defTabSz="576000">
              <a:spcBef>
                <a:spcPts val="2400"/>
              </a:spcBef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sz="2800" dirty="0" smtClean="0">
                <a:solidFill>
                  <a:srgbClr val="FF0000"/>
                </a:solidFill>
              </a:rPr>
              <a:t>Always </a:t>
            </a:r>
            <a:r>
              <a:rPr lang="en-GB" sz="2800" dirty="0">
                <a:solidFill>
                  <a:srgbClr val="FF0000"/>
                </a:solidFill>
              </a:rPr>
              <a:t>favour </a:t>
            </a:r>
            <a:r>
              <a:rPr lang="en-GB" sz="2800" dirty="0" smtClean="0">
                <a:solidFill>
                  <a:srgbClr val="FF0000"/>
                </a:solidFill>
              </a:rPr>
              <a:t>payment </a:t>
            </a:r>
            <a:r>
              <a:rPr lang="en-GB" sz="2800" dirty="0">
                <a:solidFill>
                  <a:srgbClr val="FF0000"/>
                </a:solidFill>
              </a:rPr>
              <a:t>by bank </a:t>
            </a:r>
            <a:r>
              <a:rPr lang="en-GB" sz="2800" dirty="0" smtClean="0">
                <a:solidFill>
                  <a:srgbClr val="FF0000"/>
                </a:solidFill>
              </a:rPr>
              <a:t>transfer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2881"/>
            <a:ext cx="417243" cy="3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4" cy="3816424"/>
          </a:xfrm>
        </p:spPr>
        <p:txBody>
          <a:bodyPr/>
          <a:lstStyle/>
          <a:p>
            <a:pPr marL="342000" indent="-342000">
              <a:spcBef>
                <a:spcPts val="1200"/>
              </a:spcBef>
              <a:defRPr/>
            </a:pPr>
            <a:r>
              <a:rPr lang="en-GB" u="sng" dirty="0" smtClean="0"/>
              <a:t>Upon </a:t>
            </a:r>
            <a:r>
              <a:rPr lang="en-GB" u="sng" dirty="0"/>
              <a:t>request</a:t>
            </a:r>
            <a:r>
              <a:rPr lang="en-GB" dirty="0"/>
              <a:t> of documentary evidence, the Coordinator sends </a:t>
            </a:r>
            <a:r>
              <a:rPr lang="en-GB" dirty="0" smtClean="0"/>
              <a:t>only </a:t>
            </a:r>
            <a:r>
              <a:rPr lang="en-GB" b="1" dirty="0" smtClean="0"/>
              <a:t>copies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Originals are kept with the beneficiary</a:t>
            </a:r>
          </a:p>
          <a:p>
            <a:pPr marL="342000" indent="-342000" algn="just">
              <a:spcBef>
                <a:spcPts val="1200"/>
              </a:spcBef>
              <a:defRPr/>
            </a:pPr>
            <a:r>
              <a:rPr lang="en-GB" dirty="0"/>
              <a:t>The payment period of 90 days is suspended until receipt of </a:t>
            </a:r>
            <a:r>
              <a:rPr lang="en-GB" dirty="0" smtClean="0"/>
              <a:t>all information </a:t>
            </a:r>
            <a:r>
              <a:rPr lang="en-GB" dirty="0"/>
              <a:t>and </a:t>
            </a:r>
            <a:r>
              <a:rPr lang="en-GB" dirty="0" smtClean="0"/>
              <a:t>documents requested</a:t>
            </a:r>
            <a:endParaRPr lang="en-GB" dirty="0"/>
          </a:p>
          <a:p>
            <a:pPr marL="342000" indent="-342000" algn="just">
              <a:spcBef>
                <a:spcPts val="1200"/>
              </a:spcBef>
              <a:defRPr/>
            </a:pPr>
            <a:r>
              <a:rPr lang="en-GB" dirty="0"/>
              <a:t>Where the amount on the invoice is not the same as the amount reported, please provide an explanation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1080120"/>
          </a:xfrm>
        </p:spPr>
        <p:txBody>
          <a:bodyPr/>
          <a:lstStyle/>
          <a:p>
            <a:pPr marL="0" indent="0" algn="ctr"/>
            <a:r>
              <a:rPr lang="en-GB" sz="2800" u="sng" dirty="0"/>
              <a:t>Request for Final </a:t>
            </a:r>
            <a:r>
              <a:rPr lang="en-GB" sz="2800" u="sng" dirty="0" smtClean="0"/>
              <a:t>Payment </a:t>
            </a:r>
            <a:br>
              <a:rPr lang="en-GB" sz="2800" u="sng" dirty="0" smtClean="0"/>
            </a:br>
            <a:r>
              <a:rPr lang="en-GB" sz="2800" u="sng" dirty="0" smtClean="0"/>
              <a:t>Supporting</a:t>
            </a:r>
            <a:r>
              <a:rPr lang="fr-BE" sz="2800" u="sng" dirty="0" smtClean="0"/>
              <a:t> Documents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2273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2"/>
          </a:xfrm>
        </p:spPr>
        <p:txBody>
          <a:bodyPr/>
          <a:lstStyle/>
          <a:p>
            <a:pPr marL="0" indent="0" algn="ctr"/>
            <a:r>
              <a:rPr lang="en-GB" sz="3200" u="sng" dirty="0" smtClean="0"/>
              <a:t>Eligible Costs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392488"/>
          </a:xfrm>
        </p:spPr>
        <p:txBody>
          <a:bodyPr anchor="ctr"/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 smtClean="0"/>
              <a:t>Reference:</a:t>
            </a:r>
          </a:p>
          <a:p>
            <a:pPr algn="just">
              <a:spcAft>
                <a:spcPts val="1200"/>
              </a:spcAft>
            </a:pPr>
            <a:r>
              <a:rPr lang="en-GB" dirty="0" smtClean="0"/>
              <a:t>Grant Agreement, Annex II General Conditions: Article II.19</a:t>
            </a:r>
          </a:p>
          <a:p>
            <a:pPr algn="just">
              <a:spcAft>
                <a:spcPts val="600"/>
              </a:spcAft>
            </a:pPr>
            <a:r>
              <a:rPr lang="en-GB" dirty="0" smtClean="0"/>
              <a:t>Guide for Action Grants 2014: Section V</a:t>
            </a:r>
          </a:p>
          <a:p>
            <a:pPr marL="817200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sz="2400" b="0" dirty="0" smtClean="0"/>
              <a:t>General provisions on eligible expenditure</a:t>
            </a:r>
          </a:p>
          <a:p>
            <a:pPr marL="817200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sz="2400" b="0" dirty="0" smtClean="0"/>
              <a:t>Detailed provisions per budget heading</a:t>
            </a:r>
          </a:p>
          <a:p>
            <a:pPr marL="817200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GB" sz="2400" b="0" dirty="0" smtClean="0"/>
              <a:t>Supporting documentation per budget heading</a:t>
            </a:r>
          </a:p>
          <a:p>
            <a:pPr marL="0" indent="-4005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0" dirty="0" smtClean="0">
                <a:solidFill>
                  <a:schemeClr val="tx1"/>
                </a:solidFill>
              </a:rPr>
              <a:t>The </a:t>
            </a:r>
            <a:r>
              <a:rPr lang="en-GB" sz="1700" dirty="0" smtClean="0">
                <a:solidFill>
                  <a:schemeClr val="tx1"/>
                </a:solidFill>
              </a:rPr>
              <a:t>Guide </a:t>
            </a:r>
            <a:r>
              <a:rPr lang="en-GB" sz="1700" dirty="0">
                <a:solidFill>
                  <a:schemeClr val="tx1"/>
                </a:solidFill>
              </a:rPr>
              <a:t>for Action Grants 2014 </a:t>
            </a:r>
            <a:r>
              <a:rPr lang="en-GB" sz="1700" dirty="0" smtClean="0">
                <a:solidFill>
                  <a:schemeClr val="tx1"/>
                </a:solidFill>
              </a:rPr>
              <a:t>is available under </a:t>
            </a:r>
            <a:r>
              <a:rPr lang="en-GB" sz="1700" dirty="0">
                <a:solidFill>
                  <a:schemeClr val="tx1"/>
                </a:solidFill>
              </a:rPr>
              <a:t>the relevant webpage of each </a:t>
            </a:r>
            <a:r>
              <a:rPr lang="en-GB" sz="1700" dirty="0" smtClean="0">
                <a:solidFill>
                  <a:schemeClr val="tx1"/>
                </a:solidFill>
              </a:rPr>
              <a:t>call.</a:t>
            </a:r>
            <a:endParaRPr lang="en-GB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2257</Words>
  <Application>Microsoft Office PowerPoint</Application>
  <PresentationFormat>On-screen Show (4:3)</PresentationFormat>
  <Paragraphs>498</Paragraphs>
  <Slides>53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Default Design</vt:lpstr>
      <vt:lpstr>6_Custom Design</vt:lpstr>
      <vt:lpstr>5_Custom Design</vt:lpstr>
      <vt:lpstr>Custom Design</vt:lpstr>
      <vt:lpstr>1_Custom Design</vt:lpstr>
      <vt:lpstr>2_Custom Design</vt:lpstr>
      <vt:lpstr>3_Custom Design</vt:lpstr>
      <vt:lpstr>DG Justice and Consumers</vt:lpstr>
      <vt:lpstr>Today's Programme</vt:lpstr>
      <vt:lpstr>Relations between Beneficiaries Flows of Money </vt:lpstr>
      <vt:lpstr>Relations between Beneficiaries</vt:lpstr>
      <vt:lpstr>Request for Final Payment</vt:lpstr>
      <vt:lpstr>Financial Statement</vt:lpstr>
      <vt:lpstr>Financial Statement</vt:lpstr>
      <vt:lpstr>Request for Final Payment  Supporting Documents</vt:lpstr>
      <vt:lpstr>Eligible Costs</vt:lpstr>
      <vt:lpstr>Eligible costs  (Annex II, Article II.19)</vt:lpstr>
      <vt:lpstr>6 Categories of Costs</vt:lpstr>
      <vt:lpstr>Calculation of Staff Costs</vt:lpstr>
      <vt:lpstr>Staff Costs: Supporting Documents</vt:lpstr>
      <vt:lpstr>Staff Costs: Supporting Documents</vt:lpstr>
      <vt:lpstr>Staff Costs: Supporting Documents</vt:lpstr>
      <vt:lpstr>Staff Costs: Supporting Documents </vt:lpstr>
      <vt:lpstr>NB: Staff Costs of Natural Persons</vt:lpstr>
      <vt:lpstr>Timesheets</vt:lpstr>
      <vt:lpstr>Staff Costs: Common Reasons of Ineligibility </vt:lpstr>
      <vt:lpstr>6 Categories of Costs</vt:lpstr>
      <vt:lpstr>Travel and Subsistence Costs</vt:lpstr>
      <vt:lpstr>Travel and Subsistence Costs</vt:lpstr>
      <vt:lpstr>Supporting Documents for Travel Costs</vt:lpstr>
      <vt:lpstr>PowerPoint Presentation</vt:lpstr>
      <vt:lpstr>PowerPoint Presentation</vt:lpstr>
      <vt:lpstr>PowerPoint Presentation</vt:lpstr>
      <vt:lpstr>Travel and Subsistence Costs: Common Reasons of Ineligibility</vt:lpstr>
      <vt:lpstr>6 Categories of Costs</vt:lpstr>
      <vt:lpstr>Equipment</vt:lpstr>
      <vt:lpstr>Equipment</vt:lpstr>
      <vt:lpstr>Equipment: Supporting Documents </vt:lpstr>
      <vt:lpstr>6 Categories of Costs</vt:lpstr>
      <vt:lpstr>Consumables</vt:lpstr>
      <vt:lpstr>Consumables: Supporting Documents</vt:lpstr>
      <vt:lpstr>6 Categories of Costs</vt:lpstr>
      <vt:lpstr>Other Direct Costs</vt:lpstr>
      <vt:lpstr>Other Direct Costs</vt:lpstr>
      <vt:lpstr>Other Direct Costs</vt:lpstr>
      <vt:lpstr>Other Direct Costs</vt:lpstr>
      <vt:lpstr>Award of Contracts</vt:lpstr>
      <vt:lpstr>Subcontracting Rule</vt:lpstr>
      <vt:lpstr>Other Direct Costs: Supporting Documents </vt:lpstr>
      <vt:lpstr>Award of Contracts – Supporting Documents </vt:lpstr>
      <vt:lpstr>Other direct costs: Common reasons of rejection</vt:lpstr>
      <vt:lpstr>6 Categories of Costs</vt:lpstr>
      <vt:lpstr>Indirect Costs</vt:lpstr>
      <vt:lpstr>Indirect Costs</vt:lpstr>
      <vt:lpstr>Ineligible costs (non-exhaustive list)</vt:lpstr>
      <vt:lpstr>Ineligible costs (non-exhaustive list)</vt:lpstr>
      <vt:lpstr>3 Categories of Income </vt:lpstr>
      <vt:lpstr>Ex-post Audit  (Annex II Art. II.27)</vt:lpstr>
      <vt:lpstr>Last Minute Tips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D'HOLLANDER Geert (JUST)</cp:lastModifiedBy>
  <cp:revision>415</cp:revision>
  <cp:lastPrinted>2015-11-16T17:53:41Z</cp:lastPrinted>
  <dcterms:created xsi:type="dcterms:W3CDTF">2011-10-28T10:25:18Z</dcterms:created>
  <dcterms:modified xsi:type="dcterms:W3CDTF">2016-01-25T08:29:32Z</dcterms:modified>
</cp:coreProperties>
</file>