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28" r:id="rId3"/>
    <p:sldId id="291" r:id="rId4"/>
    <p:sldId id="304" r:id="rId5"/>
    <p:sldId id="338" r:id="rId6"/>
    <p:sldId id="314" r:id="rId7"/>
    <p:sldId id="339" r:id="rId8"/>
    <p:sldId id="352" r:id="rId9"/>
    <p:sldId id="313" r:id="rId10"/>
    <p:sldId id="344" r:id="rId11"/>
    <p:sldId id="330" r:id="rId12"/>
    <p:sldId id="331" r:id="rId13"/>
    <p:sldId id="332" r:id="rId14"/>
    <p:sldId id="353" r:id="rId15"/>
    <p:sldId id="354" r:id="rId16"/>
    <p:sldId id="350" r:id="rId17"/>
    <p:sldId id="351" r:id="rId18"/>
    <p:sldId id="299" r:id="rId19"/>
    <p:sldId id="289" r:id="rId20"/>
    <p:sldId id="300" r:id="rId2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EA2"/>
    <a:srgbClr val="035DC1"/>
    <a:srgbClr val="0356B1"/>
    <a:srgbClr val="024B9C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7" autoAdjust="0"/>
    <p:restoredTop sz="78721" autoAdjust="0"/>
  </p:normalViewPr>
  <p:slideViewPr>
    <p:cSldViewPr snapToGrid="0">
      <p:cViewPr varScale="1">
        <p:scale>
          <a:sx n="81" d="100"/>
          <a:sy n="81" d="100"/>
        </p:scale>
        <p:origin x="831" y="71"/>
      </p:cViewPr>
      <p:guideLst>
        <p:guide orient="horz" pos="209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iek\Downloads\EQ_EU%20SDG%20Indicator%20review%20brutto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iek\Downloads\EQ_EU%20SDG%20Indicator%20review%20brutto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A-47A1-8383-0D7966C4E69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A-47A1-8383-0D7966C4E69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2A-47A1-8383-0D7966C4E69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2A-47A1-8383-0D7966C4E697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/>
                      <a:t>Strong positive; </a:t>
                    </a:r>
                    <a:fld id="{643DC436-D872-4C75-8250-354F6D689311}" type="VALUE">
                      <a:rPr lang="en-US" sz="1400" b="1" baseline="0"/>
                      <a:pPr>
                        <a:defRPr sz="1400" b="1"/>
                      </a:pPr>
                      <a:t>[VALUE]</a:t>
                    </a:fld>
                    <a:endParaRPr lang="en-US" sz="14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2A-47A1-8383-0D7966C4E697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 dirty="0"/>
                      <a:t>M</a:t>
                    </a:r>
                    <a:r>
                      <a:rPr lang="en-US" sz="1400" b="1" baseline="0" dirty="0" smtClean="0"/>
                      <a:t>oderate positive</a:t>
                    </a:r>
                    <a:r>
                      <a:rPr lang="en-US" sz="1400" b="1" baseline="0" dirty="0"/>
                      <a:t>; </a:t>
                    </a:r>
                    <a:fld id="{115E9669-0FF4-4815-BAEF-E0CB1BC1FFA5}" type="VALUE">
                      <a:rPr lang="en-US" sz="1400" b="1" baseline="0"/>
                      <a:pPr>
                        <a:defRPr sz="1400" b="1"/>
                      </a:pPr>
                      <a:t>[VALUE]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A2A-47A1-8383-0D7966C4E697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/>
                      <a:t>Moderate negative; </a:t>
                    </a:r>
                    <a:fld id="{C30C5F23-8591-4914-94D5-2084AFA4C4AD}" type="VALUE">
                      <a:rPr lang="en-US" sz="1400" b="1" baseline="0"/>
                      <a:pPr>
                        <a:defRPr sz="1400" b="1"/>
                      </a:pPr>
                      <a:t>[VALUE]</a:t>
                    </a:fld>
                    <a:endParaRPr lang="en-US" sz="14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A2A-47A1-8383-0D7966C4E697}"/>
                </c:ext>
              </c:extLst>
            </c:dLbl>
            <c:dLbl>
              <c:idx val="3"/>
              <c:layout>
                <c:manualLayout>
                  <c:x val="-0.12359971094197258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ysClr val="windowText" lastClr="000000"/>
                        </a:solidFill>
                      </a:rPr>
                      <a:t>Strong negative ; </a:t>
                    </a:r>
                    <a:fld id="{EFF03E2F-514A-481A-AC70-BA82DE3E69B1}" type="VALUE">
                      <a:rPr lang="en-US" sz="1400" b="1" baseline="0">
                        <a:solidFill>
                          <a:sysClr val="windowText" lastClr="000000"/>
                        </a:solidFill>
                      </a:rPr>
                      <a:pPr>
                        <a:defRPr sz="1400" b="1"/>
                      </a:pPr>
                      <a:t>[VALUE]</a:t>
                    </a:fld>
                    <a:endParaRPr lang="en-US" sz="1400" b="1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A2A-47A1-8383-0D7966C4E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'EQ_EU SDG Indicator review brut'!$C$141:$C$144</c:f>
              <c:numCache>
                <c:formatCode>0%</c:formatCode>
                <c:ptCount val="4"/>
                <c:pt idx="0">
                  <c:v>0.48148148148148145</c:v>
                </c:pt>
                <c:pt idx="1">
                  <c:v>0.24691358024691357</c:v>
                </c:pt>
                <c:pt idx="2">
                  <c:v>0.20987654320987653</c:v>
                </c:pt>
                <c:pt idx="3">
                  <c:v>6.1728395061728392E-2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2A-47A1-8383-0D7966C4E69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11-4BA3-968B-7AD04EFFE66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11-4BA3-968B-7AD04EFFE66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11-4BA3-968B-7AD04EFFE66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11-4BA3-968B-7AD04EFFE6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11-4BA3-968B-7AD04EFFE66F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11-4BA3-968B-7AD04EFFE66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Strong positive; </a:t>
                    </a:r>
                    <a:fld id="{7A800BEF-51C6-41F7-8260-ABD8DE4C4E9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11-4BA3-968B-7AD04EFFE6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/>
                      <a:t>M</a:t>
                    </a:r>
                    <a:r>
                      <a:rPr lang="en-US" baseline="0" dirty="0" smtClean="0"/>
                      <a:t>oderate positive</a:t>
                    </a:r>
                    <a:r>
                      <a:rPr lang="en-US" baseline="0" dirty="0"/>
                      <a:t>; </a:t>
                    </a:r>
                    <a:fld id="{9830C58B-1E79-4B94-A4A5-DB4D720DD0B6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11-4BA3-968B-7AD04EFFE66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/>
                      <a:t>Moderate negative; </a:t>
                    </a:r>
                    <a:fld id="{BC84A461-D311-4CB6-A421-33EDEC8023E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11-4BA3-968B-7AD04EFFE66F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Strong negative; </a:t>
                    </a:r>
                    <a:fld id="{EB931C04-1667-43C7-AE92-064ADE2E0018}" type="VALUE">
                      <a:rPr lang="en-US" baseline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A11-4BA3-968B-7AD04EFFE66F}"/>
                </c:ext>
              </c:extLst>
            </c:dLbl>
            <c:dLbl>
              <c:idx val="5"/>
              <c:layout>
                <c:manualLayout>
                  <c:x val="0.21518157567949561"/>
                  <c:y val="1.00325905838965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ysClr val="windowText" lastClr="000000"/>
                        </a:solidFill>
                      </a:rPr>
                      <a:t>Neutral; </a:t>
                    </a:r>
                    <a:fld id="{B404292D-0203-408F-BCCC-5F28E8273CA9}" type="VALUE">
                      <a:rPr lang="en-US" sz="1400" b="1" baseline="0">
                        <a:solidFill>
                          <a:sysClr val="windowText" lastClr="000000"/>
                        </a:solidFill>
                      </a:rPr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b="1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A11-4BA3-968B-7AD04EFFE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'EQ_EU SDG Indicator review brut'!$AC$141:$AC$146</c:f>
              <c:numCache>
                <c:formatCode>0%</c:formatCode>
                <c:ptCount val="6"/>
                <c:pt idx="0">
                  <c:v>0.49473684210526314</c:v>
                </c:pt>
                <c:pt idx="1">
                  <c:v>0.24210526315789474</c:v>
                </c:pt>
                <c:pt idx="2">
                  <c:v>0.14736842105263157</c:v>
                </c:pt>
                <c:pt idx="3">
                  <c:v>9.4736842105263161E-2</c:v>
                </c:pt>
                <c:pt idx="5">
                  <c:v>2.1052631578947368E-2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11-4BA3-968B-7AD04EFFE66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65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95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99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58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3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10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46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49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762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178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3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7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61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In SDG 8 all indicators except material footprint for</a:t>
            </a:r>
            <a:r>
              <a:rPr lang="en-IE" baseline="0" dirty="0" smtClean="0"/>
              <a:t> the short term period show strong progress</a:t>
            </a:r>
          </a:p>
          <a:p>
            <a:r>
              <a:rPr lang="en-IE" baseline="0" dirty="0" smtClean="0"/>
              <a:t>Long term trends almost equally positive. EU keeps its promise as a social and economic Union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13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79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7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9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Slow</a:t>
            </a:r>
            <a:r>
              <a:rPr lang="en-IE" baseline="0" dirty="0" smtClean="0"/>
              <a:t> progress of SDG 7 the result of the new, very ambitious targets for energy efficiency and renewable energies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11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8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1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hyperlink" Target="https://ec.europa.eu/eurostat/web/products-flagship-publications/w/KS-04-23-18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hyperlink" Target="https://ec.europa.eu/eurostat/web/sdi/overview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hyperlink" Target="https://ec.europa.eu/eurostat/web/products-statistical-reports/w/KS-05-23-18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ESTAT-SDG-MONITORING@ec.europa.eu" TargetMode="External"/><Relationship Id="rId5" Type="http://schemas.openxmlformats.org/officeDocument/2006/relationships/hyperlink" Target="https://ec.europa.eu/eurostat/web/sdi/overview" TargetMode="Externa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0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2023 Monitoring report </a:t>
            </a:r>
            <a:br>
              <a:rPr lang="en-GB" sz="4000" dirty="0" smtClean="0"/>
            </a:br>
            <a:r>
              <a:rPr lang="en-GB" sz="4000" dirty="0" smtClean="0"/>
              <a:t>on progress towards the SDGs</a:t>
            </a:r>
            <a:br>
              <a:rPr lang="en-GB" sz="4000" dirty="0" smtClean="0"/>
            </a:br>
            <a:r>
              <a:rPr lang="en-GB" sz="4000" dirty="0" smtClean="0"/>
              <a:t>in an EU context</a:t>
            </a:r>
            <a:endParaRPr lang="en-GB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Christine MAYER – Eurostat, unit E.2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89591" y="5591757"/>
            <a:ext cx="8305191" cy="528998"/>
          </a:xfrm>
        </p:spPr>
        <p:txBody>
          <a:bodyPr/>
          <a:lstStyle/>
          <a:p>
            <a:pPr algn="l"/>
            <a:r>
              <a:rPr lang="en-GB" dirty="0"/>
              <a:t>Sustainable Development Goals (SDGs) - monitoring report - 2023 </a:t>
            </a:r>
            <a:r>
              <a:rPr lang="en-GB" dirty="0" smtClean="0"/>
              <a:t>edition – Webinar 25 May </a:t>
            </a:r>
            <a:r>
              <a:rPr lang="en-GB" dirty="0" smtClean="0"/>
              <a:t>2023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217" y="1992572"/>
            <a:ext cx="2664649" cy="26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results 2023 </a:t>
            </a:r>
            <a:r>
              <a:rPr lang="en-IE" sz="2800" dirty="0" smtClean="0"/>
              <a:t>– </a:t>
            </a:r>
            <a:r>
              <a:rPr lang="en-IE" sz="2800" dirty="0"/>
              <a:t>more progress necessary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722" y="1691967"/>
            <a:ext cx="8594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b="1" dirty="0" smtClean="0"/>
              <a:t>SDG 15 – Life on land 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Forest area and terrestrial protected areas increased slightly.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Pressures on biodiversity continue to affect ecosystems and more effort needed to reverse degradation of land and biodiversity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75919" y="3981484"/>
            <a:ext cx="95076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b="1" dirty="0" smtClean="0"/>
              <a:t>SDG 17 – Partnerships for the goals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Imports from developing countries have grown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EU’s official development assistance has fallen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Public </a:t>
            </a:r>
            <a:r>
              <a:rPr lang="en-IE" sz="2000" dirty="0" smtClean="0"/>
              <a:t>debt </a:t>
            </a:r>
            <a:r>
              <a:rPr lang="en-IE" sz="2000" dirty="0" smtClean="0"/>
              <a:t>levels have increased as a result of public spending to cushion the effects of COVID-19</a:t>
            </a:r>
            <a:endParaRPr lang="en-IE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212" y="1882943"/>
            <a:ext cx="1095375" cy="1095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13" y="4354104"/>
            <a:ext cx="1055862" cy="1039864"/>
          </a:xfrm>
          <a:prstGeom prst="rect">
            <a:avLst/>
          </a:prstGeom>
        </p:spPr>
      </p:pic>
      <p:pic>
        <p:nvPicPr>
          <p:cNvPr id="14" name="Picture 2" descr="estat 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15236" y="1661518"/>
            <a:ext cx="4192361" cy="3906435"/>
          </a:xfrm>
        </p:spPr>
        <p:txBody>
          <a:bodyPr/>
          <a:lstStyle/>
          <a:p>
            <a:pPr marL="0" indent="0">
              <a:spcBef>
                <a:spcPts val="338"/>
              </a:spcBef>
              <a:spcAft>
                <a:spcPts val="338"/>
              </a:spcAft>
              <a:buNone/>
            </a:pP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Assessment of individual indicator trends</a:t>
            </a:r>
            <a: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endParaRPr lang="en-GB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338"/>
              </a:spcBef>
              <a:spcAft>
                <a:spcPts val="338"/>
              </a:spcAft>
              <a:buNone/>
            </a:pP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…with an existing quantitative policy target:</a:t>
            </a:r>
            <a:b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i="1" dirty="0">
                <a:ea typeface="Verdana" panose="020B0604030504040204" pitchFamily="34" charset="0"/>
                <a:cs typeface="Verdana" panose="020B0604030504040204" pitchFamily="34" charset="0"/>
              </a:rPr>
              <a:t>„Is the EU on track to reach the target?“</a:t>
            </a:r>
            <a:endParaRPr lang="en-GB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338"/>
              </a:spcBef>
              <a:spcAft>
                <a:spcPts val="338"/>
              </a:spcAft>
              <a:buNone/>
            </a:pPr>
            <a:endParaRPr lang="en-GB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338"/>
              </a:spcBef>
              <a:spcAft>
                <a:spcPts val="338"/>
              </a:spcAft>
              <a:buNone/>
            </a:pPr>
            <a: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without a quantitative target:</a:t>
            </a:r>
            <a:b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i="1" dirty="0">
                <a:ea typeface="Verdana" panose="020B0604030504040204" pitchFamily="34" charset="0"/>
                <a:cs typeface="Verdana" panose="020B0604030504040204" pitchFamily="34" charset="0"/>
              </a:rPr>
              <a:t>„Is the EU moving in the right direction with </a:t>
            </a:r>
            <a:br>
              <a:rPr lang="en-GB" i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i="1" dirty="0">
                <a:ea typeface="Verdana" panose="020B0604030504040204" pitchFamily="34" charset="0"/>
                <a:cs typeface="Verdana" panose="020B0604030504040204" pitchFamily="34" charset="0"/>
              </a:rPr>
              <a:t>regards to</a:t>
            </a:r>
            <a:r>
              <a:rPr lang="en-GB" i="1" dirty="0" smtClean="0">
                <a:ea typeface="Verdana" panose="020B0604030504040204" pitchFamily="34" charset="0"/>
                <a:cs typeface="Verdana" panose="020B0604030504040204" pitchFamily="34" charset="0"/>
              </a:rPr>
              <a:t>…?“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endParaRPr lang="en-GB" sz="1600" i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Trend assessment methodology</a:t>
            </a:r>
            <a:endParaRPr lang="en-GB" dirty="0"/>
          </a:p>
        </p:txBody>
      </p:sp>
      <p:pic>
        <p:nvPicPr>
          <p:cNvPr id="7" name="Picture 2" descr="estat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" y="1866655"/>
            <a:ext cx="7020905" cy="349616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305891"/>
            <a:ext cx="11037128" cy="782357"/>
          </a:xfrm>
        </p:spPr>
        <p:txBody>
          <a:bodyPr/>
          <a:lstStyle/>
          <a:p>
            <a:r>
              <a:rPr lang="en-IE" dirty="0" smtClean="0"/>
              <a:t>Indicators assessed against quantitative targets</a:t>
            </a: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7436"/>
            <a:ext cx="5436772" cy="4068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606" y="1769749"/>
            <a:ext cx="5554027" cy="3705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286" y="1407435"/>
            <a:ext cx="5435414" cy="3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981739" y="325090"/>
            <a:ext cx="10515600" cy="782357"/>
          </a:xfrm>
        </p:spPr>
        <p:txBody>
          <a:bodyPr/>
          <a:lstStyle/>
          <a:p>
            <a:r>
              <a:rPr lang="en-GB" altLang="en-US" sz="3200" dirty="0" smtClean="0"/>
              <a:t>Indicator assessment – example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13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556" y="1307899"/>
            <a:ext cx="5704745" cy="5102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298" y="1594885"/>
            <a:ext cx="1035587" cy="10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981739" y="325090"/>
            <a:ext cx="10515600" cy="782357"/>
          </a:xfrm>
        </p:spPr>
        <p:txBody>
          <a:bodyPr/>
          <a:lstStyle/>
          <a:p>
            <a:r>
              <a:rPr lang="en-GB" altLang="en-US" sz="3200" dirty="0" smtClean="0"/>
              <a:t>Indicator assessment – example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041" y="1211397"/>
            <a:ext cx="5704745" cy="5102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298" y="1594885"/>
            <a:ext cx="1035587" cy="1019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593" y="2269558"/>
            <a:ext cx="3492287" cy="36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327650" cy="390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02250" y="1361022"/>
            <a:ext cx="5328000" cy="3906435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Short term assessment</a:t>
            </a:r>
            <a:endParaRPr lang="en-I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Summary of assessment trends</a:t>
            </a:r>
            <a:endParaRPr lang="en-I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6228522" y="1949986"/>
          <a:ext cx="5501728" cy="378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>
          <a:xfrm>
            <a:off x="1751296" y="1356683"/>
            <a:ext cx="5328000" cy="3906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dirty="0" smtClean="0"/>
              <a:t>Long term assessment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180043" y="5543322"/>
            <a:ext cx="9507608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2000" b="1" dirty="0" smtClean="0">
                <a:solidFill>
                  <a:schemeClr val="bg1"/>
                </a:solidFill>
              </a:rPr>
              <a:t>Almost three quarters of all assessed indicators show positive developments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274" y="3176531"/>
            <a:ext cx="304843" cy="266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886" y="3176530"/>
            <a:ext cx="304843" cy="266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0095" y="3532052"/>
            <a:ext cx="285790" cy="304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095" y="3507510"/>
            <a:ext cx="285790" cy="3048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991" y="1887557"/>
            <a:ext cx="257211" cy="2857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9014" y="2030452"/>
            <a:ext cx="257211" cy="2857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5313" y="4891591"/>
            <a:ext cx="257211" cy="2476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436" y="4784601"/>
            <a:ext cx="257211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Short term chapter</a:t>
            </a:r>
            <a:endParaRPr lang="en-IE" dirty="0"/>
          </a:p>
        </p:txBody>
      </p:sp>
      <p:pic>
        <p:nvPicPr>
          <p:cNvPr id="11" name="Picture 2" descr="estat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4213" y="1513065"/>
            <a:ext cx="947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2000" dirty="0" smtClean="0"/>
              <a:t>Impact of </a:t>
            </a:r>
            <a:r>
              <a:rPr lang="en-IE" sz="2000" dirty="0"/>
              <a:t>R</a:t>
            </a:r>
            <a:r>
              <a:rPr lang="en-IE" sz="2000" dirty="0" smtClean="0"/>
              <a:t>ussia’s invasion of Ukraine and aftershocks of the pandemic on SDGs</a:t>
            </a:r>
            <a:endParaRPr lang="en-IE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423" y="2039331"/>
            <a:ext cx="8019416" cy="38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Short term chapter</a:t>
            </a:r>
            <a:endParaRPr lang="en-IE" dirty="0"/>
          </a:p>
        </p:txBody>
      </p:sp>
      <p:pic>
        <p:nvPicPr>
          <p:cNvPr id="11" name="Picture 2" descr="estat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4213" y="1513065"/>
            <a:ext cx="947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2000" dirty="0" smtClean="0"/>
              <a:t>Impact of </a:t>
            </a:r>
            <a:r>
              <a:rPr lang="en-IE" sz="2000" dirty="0"/>
              <a:t>R</a:t>
            </a:r>
            <a:r>
              <a:rPr lang="en-IE" sz="2000" dirty="0" smtClean="0"/>
              <a:t>ussia’s invasion of Ukraine and aftershocks of the pandemic on SDGs</a:t>
            </a:r>
            <a:endParaRPr lang="en-IE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913175"/>
            <a:ext cx="6826624" cy="45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212" y="2478696"/>
            <a:ext cx="8770619" cy="38351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Assessment of </a:t>
            </a:r>
            <a:r>
              <a:rPr lang="en-IE" dirty="0" err="1" smtClean="0"/>
              <a:t>spillover</a:t>
            </a:r>
            <a:r>
              <a:rPr lang="en-IE" dirty="0" smtClean="0"/>
              <a:t> effects</a:t>
            </a:r>
            <a:endParaRPr lang="en-IE" dirty="0"/>
          </a:p>
        </p:txBody>
      </p:sp>
      <p:pic>
        <p:nvPicPr>
          <p:cNvPr id="7" name="Picture 2" descr="estat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0722" y="1447424"/>
            <a:ext cx="9507608" cy="7791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impacts that activities in </a:t>
            </a:r>
            <a:r>
              <a:rPr lang="en-US" sz="2000" dirty="0" smtClean="0">
                <a:solidFill>
                  <a:schemeClr val="bg1"/>
                </a:solidFill>
              </a:rPr>
              <a:t>country </a:t>
            </a:r>
            <a:r>
              <a:rPr lang="en-US" sz="2000" dirty="0">
                <a:solidFill>
                  <a:schemeClr val="bg1"/>
                </a:solidFill>
              </a:rPr>
              <a:t>have on other </a:t>
            </a:r>
            <a:r>
              <a:rPr lang="en-US" sz="2000" dirty="0" smtClean="0">
                <a:solidFill>
                  <a:schemeClr val="bg1"/>
                </a:solidFill>
              </a:rPr>
              <a:t>countries </a:t>
            </a:r>
            <a:r>
              <a:rPr lang="en-US" sz="2000" dirty="0">
                <a:solidFill>
                  <a:schemeClr val="bg1"/>
                </a:solidFill>
              </a:rPr>
              <a:t>are called spillover effects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9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Communication </a:t>
            </a:r>
            <a:r>
              <a:rPr lang="de-DE" dirty="0" err="1" smtClean="0"/>
              <a:t>package</a:t>
            </a:r>
            <a:r>
              <a:rPr lang="de-DE" dirty="0" smtClean="0"/>
              <a:t> </a:t>
            </a:r>
            <a:endParaRPr lang="en-IE" dirty="0"/>
          </a:p>
        </p:txBody>
      </p:sp>
      <p:pic>
        <p:nvPicPr>
          <p:cNvPr id="7" name="Picture 2" descr="estat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28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577" y="3780137"/>
            <a:ext cx="2702745" cy="19796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19</a:t>
            </a:fld>
            <a:endParaRPr lang="en-GB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2179" y="1088346"/>
            <a:ext cx="2794143" cy="2459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884" y="1581373"/>
            <a:ext cx="2625366" cy="3727848"/>
          </a:xfrm>
          <a:prstGeom prst="rect">
            <a:avLst/>
          </a:prstGeom>
        </p:spPr>
      </p:pic>
      <p:pic>
        <p:nvPicPr>
          <p:cNvPr id="13" name="Picture 12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5706" y="1581373"/>
            <a:ext cx="2648620" cy="37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42718"/>
              </p:ext>
            </p:extLst>
          </p:nvPr>
        </p:nvGraphicFramePr>
        <p:xfrm>
          <a:off x="1765299" y="711200"/>
          <a:ext cx="9219410" cy="51898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609705">
                  <a:extLst>
                    <a:ext uri="{9D8B030D-6E8A-4147-A177-3AD203B41FA5}">
                      <a16:colId xmlns:a16="http://schemas.microsoft.com/office/drawing/2014/main" val="1879437653"/>
                    </a:ext>
                  </a:extLst>
                </a:gridCol>
                <a:gridCol w="4609705">
                  <a:extLst>
                    <a:ext uri="{9D8B030D-6E8A-4147-A177-3AD203B41FA5}">
                      <a16:colId xmlns:a16="http://schemas.microsoft.com/office/drawing/2014/main" val="3615993018"/>
                    </a:ext>
                  </a:extLst>
                </a:gridCol>
              </a:tblGrid>
              <a:tr h="1310798">
                <a:tc>
                  <a:txBody>
                    <a:bodyPr/>
                    <a:lstStyle/>
                    <a:p>
                      <a:pPr algn="l"/>
                      <a:r>
                        <a:rPr lang="en-GB" sz="2400" noProof="0" dirty="0" smtClean="0"/>
                        <a:t>UN SDG indicators </a:t>
                      </a:r>
                      <a:br>
                        <a:rPr lang="en-GB" sz="2400" noProof="0" dirty="0" smtClean="0"/>
                      </a:br>
                      <a:r>
                        <a:rPr lang="en-GB" sz="1600" noProof="0" dirty="0" smtClean="0"/>
                        <a:t>(as of February 2022)</a:t>
                      </a:r>
                      <a:endParaRPr lang="en-GB" sz="160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noProof="0" dirty="0" smtClean="0"/>
                        <a:t>EU SDGs indicators </a:t>
                      </a:r>
                      <a:br>
                        <a:rPr lang="en-GB" sz="2400" noProof="0" dirty="0" smtClean="0"/>
                      </a:br>
                      <a:r>
                        <a:rPr lang="en-GB" sz="1600" noProof="0" dirty="0" smtClean="0"/>
                        <a:t>(</a:t>
                      </a:r>
                      <a:r>
                        <a:rPr lang="en-GB" sz="1600" noProof="0" dirty="0" smtClean="0"/>
                        <a:t>2023 </a:t>
                      </a:r>
                      <a:r>
                        <a:rPr lang="en-GB" sz="1600" noProof="0" dirty="0" smtClean="0"/>
                        <a:t>set)</a:t>
                      </a:r>
                      <a:endParaRPr lang="en-GB" sz="160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74343961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Structured along 17 goals</a:t>
                      </a:r>
                      <a:r>
                        <a:rPr lang="en-GB" sz="1800" baseline="0" noProof="0" dirty="0" smtClean="0"/>
                        <a:t> and</a:t>
                      </a:r>
                      <a:r>
                        <a:rPr lang="en-GB" sz="1800" noProof="0" dirty="0" smtClean="0"/>
                        <a:t> 169</a:t>
                      </a:r>
                      <a:r>
                        <a:rPr lang="en-GB" sz="1800" baseline="0" noProof="0" dirty="0" smtClean="0"/>
                        <a:t> targets</a:t>
                      </a:r>
                      <a:endParaRPr lang="en-GB" sz="180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Structured along 17 goals</a:t>
                      </a:r>
                      <a:endParaRPr lang="en-GB" sz="180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959941918"/>
                  </a:ext>
                </a:extLst>
              </a:tr>
              <a:tr h="786381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231 indicators</a:t>
                      </a:r>
                      <a:endParaRPr lang="en-GB" sz="180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100 indicators;</a:t>
                      </a:r>
                      <a:br>
                        <a:rPr lang="en-GB" sz="1800" noProof="0" dirty="0" smtClean="0"/>
                      </a:br>
                      <a:r>
                        <a:rPr lang="en-GB" sz="1800" noProof="0" dirty="0" smtClean="0"/>
                        <a:t>68 aligned with UN SDG indicators</a:t>
                      </a:r>
                      <a:endParaRPr lang="en-GB" sz="1800" i="0" noProof="0" dirty="0" smtClean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694559728"/>
                  </a:ext>
                </a:extLst>
              </a:tr>
              <a:tr h="786381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59%</a:t>
                      </a:r>
                      <a:r>
                        <a:rPr lang="en-GB" sz="1800" baseline="0" noProof="0" dirty="0" smtClean="0"/>
                        <a:t> (136 indicators) “ready to use” (tier I </a:t>
                      </a:r>
                      <a:r>
                        <a:rPr lang="en-US" sz="1800" baseline="0" noProof="0" dirty="0" smtClean="0"/>
                        <a:t>internationally established methodology and standards, data regularly produced for at least 50% of countries</a:t>
                      </a:r>
                      <a:r>
                        <a:rPr lang="en-GB" sz="1800" baseline="0" noProof="0" dirty="0" smtClean="0"/>
                        <a:t>)</a:t>
                      </a:r>
                      <a:endParaRPr lang="en-GB" sz="180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100%</a:t>
                      </a:r>
                      <a:r>
                        <a:rPr lang="en-GB" sz="1800" baseline="0" noProof="0" dirty="0" smtClean="0"/>
                        <a:t> “ready to use”</a:t>
                      </a:r>
                      <a:endParaRPr lang="en-GB" sz="1800" baseline="0" noProof="0" dirty="0" smtClean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94577530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17 multipurpose</a:t>
                      </a:r>
                      <a:r>
                        <a:rPr lang="en-GB" sz="1800" baseline="0" noProof="0" dirty="0" smtClean="0"/>
                        <a:t> indicators</a:t>
                      </a:r>
                      <a:endParaRPr lang="en-GB" sz="180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33 multipurpose</a:t>
                      </a:r>
                      <a:r>
                        <a:rPr lang="en-GB" sz="1800" baseline="0" noProof="0" dirty="0" smtClean="0"/>
                        <a:t> indicators</a:t>
                      </a:r>
                      <a:endParaRPr lang="en-GB" sz="180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399569979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Comprehensive</a:t>
                      </a:r>
                      <a:r>
                        <a:rPr lang="en-GB" sz="1800" baseline="0" noProof="0" dirty="0" smtClean="0"/>
                        <a:t> r</a:t>
                      </a:r>
                      <a:r>
                        <a:rPr lang="en-GB" sz="1800" noProof="0" dirty="0" smtClean="0"/>
                        <a:t>eviews</a:t>
                      </a:r>
                      <a:r>
                        <a:rPr lang="en-GB" sz="1800" baseline="0" noProof="0" dirty="0" smtClean="0"/>
                        <a:t> in 2020 and 2025</a:t>
                      </a:r>
                      <a:endParaRPr lang="en-GB" sz="180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Reviewed annually</a:t>
                      </a:r>
                      <a:endParaRPr lang="en-GB" sz="180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49131773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76" y="944204"/>
            <a:ext cx="1285850" cy="100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368" y="843576"/>
            <a:ext cx="1008112" cy="1008112"/>
          </a:xfrm>
          <a:prstGeom prst="rect">
            <a:avLst/>
          </a:prstGeom>
        </p:spPr>
      </p:pic>
      <p:pic>
        <p:nvPicPr>
          <p:cNvPr id="7" name="Picture 2" descr="estat 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0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524" y="4277767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2023</a:t>
            </a:r>
            <a:endParaRPr lang="en-US" sz="1050" b="1" dirty="0"/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9210" y="2665962"/>
            <a:ext cx="7309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5"/>
              </a:rPr>
              <a:t>Overview - Sustainable development indicators - Eurostat (europa.eu</a:t>
            </a:r>
            <a:r>
              <a:rPr lang="en-GB" sz="1600" dirty="0" smtClean="0">
                <a:hlinkClick r:id="rId5"/>
              </a:rPr>
              <a:t>)</a:t>
            </a:r>
            <a:endParaRPr lang="en-GB" sz="1600" dirty="0" smtClean="0"/>
          </a:p>
          <a:p>
            <a:endParaRPr lang="de-DE" sz="1600" dirty="0"/>
          </a:p>
          <a:p>
            <a:r>
              <a:rPr lang="de-DE" sz="1600" dirty="0" err="1" smtClean="0"/>
              <a:t>Contact</a:t>
            </a:r>
            <a:r>
              <a:rPr lang="de-DE" sz="1600" dirty="0" smtClean="0"/>
              <a:t> </a:t>
            </a:r>
            <a:r>
              <a:rPr lang="de-DE" sz="1600" dirty="0" smtClean="0">
                <a:hlinkClick r:id="rId6"/>
              </a:rPr>
              <a:t>ESTAT-SDG-MONITORING@ec.europa.eu</a:t>
            </a:r>
            <a:r>
              <a:rPr lang="de-DE" sz="1600" dirty="0" smtClean="0"/>
              <a:t> 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9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85" y="482860"/>
            <a:ext cx="9795161" cy="5514154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7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results 2023 </a:t>
            </a:r>
            <a:r>
              <a:rPr lang="en-IE" sz="2800" dirty="0" smtClean="0"/>
              <a:t>- best performers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" y="4160366"/>
            <a:ext cx="1095375" cy="1095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4066087"/>
            <a:ext cx="82875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b="1" dirty="0" smtClean="0"/>
              <a:t>SDG 1 – No poverty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Considerable improvement in all poverty dimensions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Fewer people face problems meeting their basic needs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Stronger progress required to lift at least 15 million people out of poverty by 2030</a:t>
            </a:r>
            <a:endParaRPr lang="en-GB" sz="1600" dirty="0"/>
          </a:p>
        </p:txBody>
      </p:sp>
      <p:pic>
        <p:nvPicPr>
          <p:cNvPr id="11" name="Picture 2" descr="estat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0722" y="1627879"/>
            <a:ext cx="93254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b="1" dirty="0" smtClean="0"/>
              <a:t>SDG 8 – </a:t>
            </a:r>
            <a:r>
              <a:rPr lang="en-US" sz="2000" b="1" dirty="0"/>
              <a:t>Decent work and economic </a:t>
            </a:r>
            <a:r>
              <a:rPr lang="en-US" sz="2000" b="1" dirty="0" smtClean="0"/>
              <a:t>growth</a:t>
            </a:r>
            <a:endParaRPr lang="en-IE" sz="2000" b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Recovery </a:t>
            </a:r>
            <a:r>
              <a:rPr lang="en-US" sz="2000" dirty="0"/>
              <a:t>after </a:t>
            </a:r>
            <a:r>
              <a:rPr lang="en-US" sz="2000" dirty="0" smtClean="0"/>
              <a:t>the pandemic continues - record high employment </a:t>
            </a:r>
            <a:r>
              <a:rPr lang="en-US" sz="2000" dirty="0"/>
              <a:t>rate </a:t>
            </a:r>
            <a:r>
              <a:rPr lang="en-US" sz="2000" dirty="0" smtClean="0"/>
              <a:t>(74.6%) in 2022 – on track to reach 2030 target (78%)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GDP per capita above pre-pandemic level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Share of young people neither in employment nor in education and training at all time low - 2030 target of 9% in reach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853" y="1627879"/>
            <a:ext cx="1065874" cy="10497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results 2023 </a:t>
            </a:r>
            <a:r>
              <a:rPr lang="en-IE" sz="2800" dirty="0" smtClean="0"/>
              <a:t>– significant progress</a:t>
            </a:r>
            <a:endParaRPr lang="en-IE" dirty="0"/>
          </a:p>
        </p:txBody>
      </p:sp>
      <p:pic>
        <p:nvPicPr>
          <p:cNvPr id="11" name="Picture 2" descr="estat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195" y="2086418"/>
            <a:ext cx="1035587" cy="10198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0722" y="1665342"/>
            <a:ext cx="8287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b="1" dirty="0" smtClean="0"/>
              <a:t>SDG 5 – Gender equality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Women’s </a:t>
            </a:r>
            <a:r>
              <a:rPr lang="en-US" sz="2000" dirty="0"/>
              <a:t>hourly earnings </a:t>
            </a:r>
            <a:r>
              <a:rPr lang="en-US" sz="2000" dirty="0" smtClean="0"/>
              <a:t>catching </a:t>
            </a:r>
            <a:r>
              <a:rPr lang="en-US" sz="2000" dirty="0"/>
              <a:t>up with those of men</a:t>
            </a:r>
            <a:endParaRPr lang="en-IE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Gender </a:t>
            </a:r>
            <a:r>
              <a:rPr lang="en-US" sz="2000" dirty="0"/>
              <a:t>employment gap has narrowed </a:t>
            </a:r>
            <a:r>
              <a:rPr lang="en-US" sz="2000" dirty="0" smtClean="0"/>
              <a:t>since 2017</a:t>
            </a:r>
            <a:r>
              <a:rPr lang="en-IE" sz="2000" dirty="0" smtClean="0"/>
              <a:t> but more progress necessary to half the gender employment gap by 2030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the area of education, </a:t>
            </a:r>
            <a:r>
              <a:rPr lang="en-US" sz="2000" dirty="0" smtClean="0"/>
              <a:t>gender </a:t>
            </a:r>
            <a:r>
              <a:rPr lang="en-US" sz="2000" dirty="0"/>
              <a:t>gap is </a:t>
            </a:r>
            <a:r>
              <a:rPr lang="en-US" sz="2000" dirty="0" smtClean="0"/>
              <a:t>reversed - men continue to </a:t>
            </a:r>
            <a:r>
              <a:rPr lang="en-US" sz="2000" dirty="0"/>
              <a:t>fall further behind women in terms of </a:t>
            </a:r>
            <a:r>
              <a:rPr lang="en-US" sz="2000" dirty="0" smtClean="0"/>
              <a:t>tertiary education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Growing share of leadership positions held by women</a:t>
            </a:r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results 2023 </a:t>
            </a:r>
            <a:r>
              <a:rPr lang="en-IE" sz="2800" dirty="0" smtClean="0"/>
              <a:t>– good progress</a:t>
            </a:r>
            <a:endParaRPr lang="en-I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70722" y="1445793"/>
            <a:ext cx="9325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b="1" dirty="0" smtClean="0"/>
              <a:t>SDG 10 – Reduced inequalities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Income inequalities have decreased, also between urban and rural areas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Continued convergence of Member States in terms of GDP per capita and household income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Better integration of migrants in the labour market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6304" y="3952200"/>
            <a:ext cx="92399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b="1" dirty="0" smtClean="0"/>
              <a:t>SDG 4 –  Quality education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Positive trends in participation in education and training – target for early leavers can be reached but more progress needed for early childhood education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Quality of education and training needs to be improved – there are more low achieving pupils and the share of adults with basic digital skills not growing fast enough</a:t>
            </a:r>
            <a:endParaRPr lang="en-IE" sz="2000" dirty="0"/>
          </a:p>
        </p:txBody>
      </p:sp>
      <p:pic>
        <p:nvPicPr>
          <p:cNvPr id="9" name="Picture 2" descr="estat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735" y="1866868"/>
            <a:ext cx="1035587" cy="10198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213" y="4456419"/>
            <a:ext cx="1035587" cy="10198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results 2023 </a:t>
            </a:r>
            <a:r>
              <a:rPr lang="en-IE" sz="2800" dirty="0" smtClean="0"/>
              <a:t>– good progress</a:t>
            </a:r>
            <a:endParaRPr lang="en-I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87400" y="1697010"/>
            <a:ext cx="93254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b="1" dirty="0" smtClean="0"/>
              <a:t>SDG 16 – </a:t>
            </a:r>
            <a:r>
              <a:rPr lang="en-US" sz="2000" b="1" dirty="0" smtClean="0"/>
              <a:t>Peace, justice and strong institutions</a:t>
            </a:r>
            <a:endParaRPr lang="en-IE" sz="2000" b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Life in the EU has become safer and governments invest more into the justice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004809"/>
            <a:ext cx="938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b="1" dirty="0" smtClean="0"/>
              <a:t>SDG </a:t>
            </a:r>
            <a:r>
              <a:rPr lang="en-IE" sz="2000" b="1" dirty="0"/>
              <a:t>3</a:t>
            </a:r>
            <a:r>
              <a:rPr lang="en-IE" sz="2000" b="1" dirty="0" smtClean="0"/>
              <a:t> – Good health and well-being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Overall assessment is impacted by COVID-19 – healthy life years and avoidable mortality rate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Positive trends for other causes of death (work accidents, traffic accidents, …)</a:t>
            </a:r>
            <a:endParaRPr lang="en-IE" sz="2000" dirty="0"/>
          </a:p>
        </p:txBody>
      </p:sp>
      <p:pic>
        <p:nvPicPr>
          <p:cNvPr id="9" name="Picture 2" descr="estat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3119040"/>
            <a:ext cx="1035587" cy="1019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2847" y="1675192"/>
            <a:ext cx="1133475" cy="11144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1790" y="4848918"/>
            <a:ext cx="1035587" cy="1019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5278" y="4848918"/>
            <a:ext cx="93254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b="1" dirty="0" smtClean="0"/>
              <a:t>SDG </a:t>
            </a:r>
            <a:r>
              <a:rPr lang="en-IE" sz="2000" b="1" dirty="0"/>
              <a:t>9</a:t>
            </a:r>
            <a:r>
              <a:rPr lang="en-IE" sz="2000" b="1" dirty="0" smtClean="0"/>
              <a:t> – Industry, innovation and infrastructure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Mostly favourable trends except for the share of sustainable and environmental friendly modes of transport.</a:t>
            </a:r>
          </a:p>
        </p:txBody>
      </p:sp>
    </p:spTree>
    <p:extLst>
      <p:ext uri="{BB962C8B-B14F-4D97-AF65-F5344CB8AC3E}">
        <p14:creationId xmlns:p14="http://schemas.microsoft.com/office/powerpoint/2010/main" val="33405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results 2023 </a:t>
            </a:r>
            <a:r>
              <a:rPr lang="en-IE" sz="2800" dirty="0" smtClean="0"/>
              <a:t>– moderate progress</a:t>
            </a:r>
            <a:endParaRPr lang="en-IE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118" y="2873304"/>
            <a:ext cx="1035587" cy="1019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961" y="2464094"/>
            <a:ext cx="1035587" cy="1019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007" y="2219062"/>
            <a:ext cx="1035587" cy="1019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072" y="3240033"/>
            <a:ext cx="1035587" cy="1019897"/>
          </a:xfrm>
          <a:prstGeom prst="rect">
            <a:avLst/>
          </a:prstGeom>
        </p:spPr>
      </p:pic>
      <p:pic>
        <p:nvPicPr>
          <p:cNvPr id="24" name="Picture 2" descr="estat 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255" y="4259930"/>
            <a:ext cx="1039225" cy="10234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6026" y="3739998"/>
            <a:ext cx="1055862" cy="10398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results 2023 </a:t>
            </a:r>
            <a:r>
              <a:rPr lang="en-IE" sz="2800" dirty="0" smtClean="0"/>
              <a:t>– more progress necessary</a:t>
            </a:r>
            <a:endParaRPr lang="en-I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74213" y="1513065"/>
            <a:ext cx="88779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b="1" dirty="0" smtClean="0"/>
              <a:t>SDG 13 – Climate action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/>
              <a:t>Greenhouse gas </a:t>
            </a:r>
            <a:r>
              <a:rPr lang="en-IE" sz="2000" dirty="0" smtClean="0"/>
              <a:t>emissions reduced by 30% compared to 1990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Based on past trends more effort required to meet the very ambitious reduction targets set for 2030.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Additional measures have been already put in place as part of the </a:t>
            </a:r>
            <a:r>
              <a:rPr lang="en-IE" sz="2000" b="1" dirty="0" smtClean="0"/>
              <a:t>‘Fit for 55 package’</a:t>
            </a:r>
            <a:r>
              <a:rPr lang="en-IE" sz="2000" dirty="0" smtClean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Climate related economic losses have risen sharply in 2021 due to extreme weather events.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 smtClean="0"/>
              <a:t>EU’s contribution to the 100bn$ target continues to increase.</a:t>
            </a:r>
          </a:p>
          <a:p>
            <a:pPr>
              <a:spcAft>
                <a:spcPts val="600"/>
              </a:spcAft>
            </a:pPr>
            <a:endParaRPr lang="en-IE" sz="2000" dirty="0"/>
          </a:p>
        </p:txBody>
      </p:sp>
      <p:pic>
        <p:nvPicPr>
          <p:cNvPr id="14" name="Picture 2" descr="estat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9" y="6234748"/>
            <a:ext cx="1080121" cy="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027" y="1699193"/>
            <a:ext cx="1035587" cy="10198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8579</TotalTime>
  <Words>987</Words>
  <Application>Microsoft Office PowerPoint</Application>
  <PresentationFormat>Widescreen</PresentationFormat>
  <Paragraphs>138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Office Theme</vt:lpstr>
      <vt:lpstr>2023 Monitoring report  on progress towards the SDGs in an EU context</vt:lpstr>
      <vt:lpstr>PowerPoint Presentation</vt:lpstr>
      <vt:lpstr>PowerPoint Presentation</vt:lpstr>
      <vt:lpstr>Key results 2023 - best performers</vt:lpstr>
      <vt:lpstr>Key results 2023 – significant progress</vt:lpstr>
      <vt:lpstr>Key results 2023 – good progress</vt:lpstr>
      <vt:lpstr>Key results 2023 – good progress</vt:lpstr>
      <vt:lpstr>Key results 2023 – moderate progress</vt:lpstr>
      <vt:lpstr>Key results 2023 – more progress necessary</vt:lpstr>
      <vt:lpstr>Key results 2023 – more progress necessary</vt:lpstr>
      <vt:lpstr>Trend assessment methodology</vt:lpstr>
      <vt:lpstr>Indicators assessed against quantitative targets</vt:lpstr>
      <vt:lpstr>Indicator assessment – example</vt:lpstr>
      <vt:lpstr>Indicator assessment – example</vt:lpstr>
      <vt:lpstr>Summary of assessment trends</vt:lpstr>
      <vt:lpstr>Short term chapter</vt:lpstr>
      <vt:lpstr>Short term chapter</vt:lpstr>
      <vt:lpstr>Assessment of spillover effects</vt:lpstr>
      <vt:lpstr>Communication package 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BLUMERS Miriam (ESTAT)</dc:creator>
  <cp:lastModifiedBy>MAYER Christine (ESTAT)</cp:lastModifiedBy>
  <cp:revision>130</cp:revision>
  <cp:lastPrinted>2023-05-25T06:42:10Z</cp:lastPrinted>
  <dcterms:created xsi:type="dcterms:W3CDTF">2022-05-17T20:02:10Z</dcterms:created>
  <dcterms:modified xsi:type="dcterms:W3CDTF">2023-05-25T09:38:29Z</dcterms:modified>
</cp:coreProperties>
</file>