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7" r:id="rId2"/>
    <p:sldId id="293" r:id="rId3"/>
    <p:sldId id="301" r:id="rId4"/>
    <p:sldId id="389" r:id="rId5"/>
    <p:sldId id="386" r:id="rId6"/>
    <p:sldId id="358" r:id="rId7"/>
    <p:sldId id="300" r:id="rId8"/>
    <p:sldId id="360" r:id="rId9"/>
    <p:sldId id="388" r:id="rId10"/>
    <p:sldId id="379" r:id="rId11"/>
    <p:sldId id="369" r:id="rId12"/>
    <p:sldId id="424" r:id="rId13"/>
    <p:sldId id="381" r:id="rId14"/>
    <p:sldId id="429" r:id="rId15"/>
    <p:sldId id="428" r:id="rId16"/>
    <p:sldId id="419" r:id="rId17"/>
    <p:sldId id="383" r:id="rId18"/>
    <p:sldId id="387" r:id="rId19"/>
    <p:sldId id="416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3DC3C1-722D-4BE1-8D16-B0C11D4F06F2}">
          <p14:sldIdLst>
            <p14:sldId id="357"/>
            <p14:sldId id="293"/>
            <p14:sldId id="301"/>
            <p14:sldId id="389"/>
            <p14:sldId id="386"/>
            <p14:sldId id="358"/>
            <p14:sldId id="300"/>
            <p14:sldId id="360"/>
            <p14:sldId id="388"/>
            <p14:sldId id="379"/>
            <p14:sldId id="369"/>
            <p14:sldId id="424"/>
            <p14:sldId id="381"/>
            <p14:sldId id="429"/>
            <p14:sldId id="428"/>
            <p14:sldId id="419"/>
            <p14:sldId id="383"/>
            <p14:sldId id="387"/>
            <p14:sldId id="416"/>
          </p14:sldIdLst>
        </p14:section>
        <p14:section name="Untitled Section" id="{0EC3FD61-A6C6-497D-BC94-F88D32370CC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Humphries" initials="S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B9C"/>
    <a:srgbClr val="004494"/>
    <a:srgbClr val="035DC1"/>
    <a:srgbClr val="FFFFFF"/>
    <a:srgbClr val="024EA2"/>
    <a:srgbClr val="CCD9DA"/>
    <a:srgbClr val="035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6552" autoAdjust="0"/>
  </p:normalViewPr>
  <p:slideViewPr>
    <p:cSldViewPr snapToGrid="0">
      <p:cViewPr varScale="1">
        <p:scale>
          <a:sx n="115" d="100"/>
          <a:sy n="115" d="100"/>
        </p:scale>
        <p:origin x="282" y="114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01/12/2023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01/12/2023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2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76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48742"/>
            <a:ext cx="5486400" cy="521902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endParaRPr lang="en-GB" sz="1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898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76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48742"/>
            <a:ext cx="5486400" cy="521902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endParaRPr lang="en-GB" sz="1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153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76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48742"/>
            <a:ext cx="5486400" cy="521902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79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4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noProof="0" dirty="0"/>
              <a:t>As I said at the beginning,</a:t>
            </a:r>
            <a:r>
              <a:rPr lang="en-GB" altLang="en-US" baseline="0" noProof="0" dirty="0"/>
              <a:t> </a:t>
            </a:r>
            <a:r>
              <a:rPr lang="en-GB" altLang="en-US" noProof="0" dirty="0"/>
              <a:t>National accounts are a complete and consistent system of accounts and balance sheets, providing an integrated framework to describe an economy. </a:t>
            </a:r>
          </a:p>
          <a:p>
            <a:r>
              <a:rPr lang="en-GB" altLang="en-US" noProof="0" dirty="0"/>
              <a:t>NA are supposed to show us what happens in an economy. An economy is extremely complex. Trillions of individual activities are involved,</a:t>
            </a:r>
            <a:r>
              <a:rPr lang="en-GB" altLang="en-US" baseline="0" noProof="0" dirty="0"/>
              <a:t> lots of interactions, some involving money, some not. </a:t>
            </a:r>
          </a:p>
          <a:p>
            <a:r>
              <a:rPr lang="en-GB" altLang="en-US" baseline="0" noProof="0" dirty="0"/>
              <a:t>How can this incredible complexity be </a:t>
            </a:r>
            <a:r>
              <a:rPr lang="en-GB" altLang="en-US" noProof="0" dirty="0"/>
              <a:t>distilled</a:t>
            </a:r>
            <a:r>
              <a:rPr lang="en-GB" altLang="en-US" baseline="0" noProof="0" dirty="0"/>
              <a:t> in something that is relatively simple and be shown to a politician? </a:t>
            </a:r>
          </a:p>
          <a:p>
            <a:r>
              <a:rPr lang="en-GB" altLang="en-US" baseline="0" noProof="0" dirty="0"/>
              <a:t>Doing so </a:t>
            </a:r>
            <a:r>
              <a:rPr lang="en-GB" altLang="en-US" noProof="0" dirty="0"/>
              <a:t>requires a very simple and logical structure. </a:t>
            </a:r>
          </a:p>
          <a:p>
            <a:endParaRPr lang="en-GB" altLang="en-US" noProof="0" dirty="0"/>
          </a:p>
          <a:p>
            <a:r>
              <a:rPr lang="en-GB" altLang="en-US" noProof="0" dirty="0"/>
              <a:t>In national accounts we follow the simple idea that:</a:t>
            </a:r>
          </a:p>
          <a:p>
            <a:endParaRPr lang="en-GB" altLang="en-US" noProof="0" dirty="0"/>
          </a:p>
          <a:p>
            <a:pPr>
              <a:buFontTx/>
              <a:buChar char="•"/>
            </a:pPr>
            <a:r>
              <a:rPr lang="en-GB" altLang="en-US" noProof="0" dirty="0"/>
              <a:t>Production is the source of value in the economy. There are also other reasons why overall wealth may change (</a:t>
            </a:r>
            <a:r>
              <a:rPr lang="en-GB" altLang="en-US" noProof="0" dirty="0" err="1"/>
              <a:t>eg</a:t>
            </a:r>
            <a:r>
              <a:rPr lang="en-GB" altLang="en-US" noProof="0" dirty="0"/>
              <a:t>. revaluations), but they are considered separately.</a:t>
            </a:r>
          </a:p>
          <a:p>
            <a:pPr>
              <a:buFontTx/>
              <a:buChar char="•"/>
            </a:pPr>
            <a:r>
              <a:rPr lang="en-GB" altLang="en-US" noProof="0" dirty="0"/>
              <a:t>The value from production is distributed to recipients – one might call this the typical factor incomes (wages, interest on loans, tax).</a:t>
            </a:r>
          </a:p>
          <a:p>
            <a:pPr>
              <a:buFontTx/>
              <a:buChar char="•"/>
            </a:pPr>
            <a:r>
              <a:rPr lang="en-GB" altLang="en-US" noProof="0" dirty="0"/>
              <a:t>Then the value is spent or saved (and then used for investment).</a:t>
            </a:r>
          </a:p>
          <a:p>
            <a:pPr>
              <a:buFontTx/>
              <a:buChar char="•"/>
            </a:pPr>
            <a:r>
              <a:rPr lang="en-GB" altLang="en-US" noProof="0" dirty="0"/>
              <a:t>It’s important to distinguish</a:t>
            </a:r>
            <a:r>
              <a:rPr lang="en-GB" altLang="en-US" baseline="0" noProof="0" dirty="0"/>
              <a:t> between a financial and a non-financial part here. The non-financial part has to do with the production of goods, wages, revenues, etc. </a:t>
            </a:r>
          </a:p>
          <a:p>
            <a:pPr>
              <a:buFontTx/>
              <a:buChar char="•"/>
            </a:pPr>
            <a:r>
              <a:rPr lang="en-GB" altLang="en-US" baseline="0" noProof="0" dirty="0"/>
              <a:t>You may think at the financial side of the economy as the oil that lubricates the economic system, which helps the economy to work in a more efficient way. </a:t>
            </a:r>
            <a:endParaRPr lang="en-GB" altLang="en-US" noProof="0" dirty="0"/>
          </a:p>
          <a:p>
            <a:pPr>
              <a:buFontTx/>
              <a:buChar char="•"/>
            </a:pPr>
            <a:r>
              <a:rPr lang="en-GB" altLang="en-US" noProof="0" dirty="0"/>
              <a:t>Financial instruments are not creators of value in themselves, rather that act as:</a:t>
            </a:r>
          </a:p>
          <a:p>
            <a:pPr lvl="1">
              <a:buFontTx/>
              <a:buChar char="•"/>
            </a:pPr>
            <a:r>
              <a:rPr lang="en-GB" altLang="en-US" noProof="0" dirty="0"/>
              <a:t> mediums of exchange (otherwise we would need to barter good and services for other goods and services) </a:t>
            </a:r>
          </a:p>
          <a:p>
            <a:pPr lvl="1">
              <a:buFontTx/>
              <a:buChar char="•"/>
            </a:pPr>
            <a:r>
              <a:rPr lang="en-GB" altLang="en-US" noProof="0" dirty="0"/>
              <a:t>and of course stores of wealth (alongside non-financial assets). </a:t>
            </a:r>
          </a:p>
          <a:p>
            <a:pPr lvl="0">
              <a:buFontTx/>
              <a:buChar char="•"/>
            </a:pPr>
            <a:r>
              <a:rPr lang="en-GB" altLang="en-US" noProof="0" dirty="0"/>
              <a:t>Thus you will quite often hear about “national accounts” and “financial accounts” spoken about separately, even if they’re part of the same system.</a:t>
            </a:r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62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2190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29000"/>
            <a:ext cx="5486400" cy="5715000"/>
          </a:xfrm>
        </p:spPr>
        <p:txBody>
          <a:bodyPr/>
          <a:lstStyle/>
          <a:p>
            <a:pPr marL="0" algn="l" defTabSz="914400" rtl="0" eaLnBrk="1" latinLnBrk="0" hangingPunct="1">
              <a:lnSpc>
                <a:spcPct val="150000"/>
              </a:lnSpc>
              <a:spcAft>
                <a:spcPts val="1200"/>
              </a:spcAft>
            </a:pPr>
            <a:endParaRPr lang="en-GB" sz="14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948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76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48742"/>
            <a:ext cx="5486400" cy="52190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GB" sz="1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761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01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As I mentioned before, in Europe we have translated the SNA into our own standard – ESA. Currently we have ESA 2010.</a:t>
            </a:r>
          </a:p>
          <a:p>
            <a:endParaRPr lang="en-GB" altLang="en-US" dirty="0"/>
          </a:p>
          <a:p>
            <a:r>
              <a:rPr lang="en-GB" altLang="en-US" dirty="0"/>
              <a:t>ESA2010 is largely consistent with the 2008 SNA, as it should be for international comparability. We don’t want to diverge from the international standards,</a:t>
            </a:r>
            <a:r>
              <a:rPr lang="en-GB" altLang="en-US" baseline="0" dirty="0"/>
              <a:t> so that we can compare European GDP with US or Japan’s GDP. This is what users want.</a:t>
            </a:r>
            <a:r>
              <a:rPr lang="en-GB" altLang="en-US" dirty="0"/>
              <a:t> </a:t>
            </a:r>
            <a:r>
              <a:rPr lang="en-GB" altLang="en-US" strike="sngStrike" baseline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main differences are in classifications and certain specific operational rules which we felt necessary to assure harmonisation inside Europe. </a:t>
            </a:r>
            <a:r>
              <a:rPr lang="en-GB" altLang="en-US" dirty="0"/>
              <a:t>The 2008 SNA is actually a better read, even if longer – you can find it on the UN website.</a:t>
            </a:r>
          </a:p>
          <a:p>
            <a:endParaRPr lang="en-GB" altLang="en-US" dirty="0"/>
          </a:p>
          <a:p>
            <a:r>
              <a:rPr lang="en-GB" altLang="en-US" dirty="0"/>
              <a:t>It’s important to realise that ESA 2010 is actually a legal regulation. Thus to change a single line of our manual we have to go through the torturous process of a Council and Parliament Regulation. Why did we do this?</a:t>
            </a:r>
          </a:p>
          <a:p>
            <a:endParaRPr lang="en-GB" altLang="en-US" dirty="0"/>
          </a:p>
          <a:p>
            <a:r>
              <a:rPr lang="en-GB" altLang="en-US" dirty="0"/>
              <a:t>Mainly because it’s not just macroeconomic forecasters who need national accounts data. It’s also used for European administrative purposes. Here are</a:t>
            </a:r>
            <a:r>
              <a:rPr lang="en-GB" altLang="en-US" baseline="0" dirty="0"/>
              <a:t> three examples of “administrative” use of </a:t>
            </a:r>
            <a:r>
              <a:rPr lang="en-GB" altLang="en-US" dirty="0"/>
              <a:t>NA data in Europe, which require the highest possible comparability,</a:t>
            </a:r>
            <a:r>
              <a:rPr lang="en-GB" altLang="en-US" baseline="0" dirty="0"/>
              <a:t> which can be achieved only by enforcing common rules</a:t>
            </a:r>
            <a:r>
              <a:rPr lang="en-GB" altLang="en-US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For the Excessive Deficit Procedure, the procedure by which The European Commission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reviews Member States’ compliance with the deficit and debt criteria of the Treaty.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To estimate “Gross National Income”, which is the basis for over 70% of Member States’ contributions to the EU budget.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And for regional data: the poorer regions in Europe have access to structural funds, and regional NA data are used to check regions’ eligibility criteria.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dirty="0"/>
              <a:t>So we have every incentive to get national accounts fully harmonised in Europe, and we need a legal basis to oblige countries to follow common standards!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078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76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548742"/>
            <a:ext cx="5486400" cy="521902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1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20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587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24943"/>
            <a:ext cx="5486400" cy="437605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endParaRPr lang="en-GB" sz="14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1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baseline="0" dirty="0"/>
              <a:t>Eurostat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baseline="0" dirty="0"/>
              <a:t>Eurostat</a:t>
            </a:r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baseline="0" dirty="0"/>
              <a:t>Eurostat</a:t>
            </a: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baseline="0" dirty="0"/>
              <a:t>Eurostat</a:t>
            </a:r>
          </a:p>
        </p:txBody>
      </p:sp>
      <p:sp>
        <p:nvSpPr>
          <p:cNvPr id="17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baseline="0" dirty="0"/>
              <a:t>Eurostat</a:t>
            </a:r>
          </a:p>
        </p:txBody>
      </p:sp>
      <p:sp>
        <p:nvSpPr>
          <p:cNvPr id="19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baseline="0" dirty="0"/>
              <a:t>Eurostat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3187-1226-417D-9781-D1C45589F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30" y="364265"/>
            <a:ext cx="10903369" cy="9202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D79E2-2232-4B09-917E-234A085C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54367-A151-49D6-AACC-D1623CD3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031" y="6350513"/>
            <a:ext cx="742889" cy="365125"/>
          </a:xfrm>
        </p:spPr>
        <p:txBody>
          <a:bodyPr/>
          <a:lstStyle/>
          <a:p>
            <a:fld id="{020F20CB-C595-4B4D-B166-60D9D72AE5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D3082-2E03-4995-B089-887FD5EE57A5}"/>
              </a:ext>
            </a:extLst>
          </p:cNvPr>
          <p:cNvSpPr/>
          <p:nvPr userDrawn="1"/>
        </p:nvSpPr>
        <p:spPr>
          <a:xfrm rot="5400000">
            <a:off x="5675380" y="-4375660"/>
            <a:ext cx="18288" cy="113385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9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it-IT" sz="1000" dirty="0"/>
              <a:t>Eurostat</a:t>
            </a:r>
            <a:endParaRPr lang="en-GB" sz="100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baseline="0" dirty="0"/>
              <a:t>Eurostat</a:t>
            </a: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baseline="0" dirty="0"/>
              <a:t>Eurostat</a:t>
            </a: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640001" y="6669360"/>
            <a:ext cx="912284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baseline="0" dirty="0"/>
              <a:t>Eurostat</a:t>
            </a: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Slide Number Placeholder 2"/>
          <p:cNvSpPr txBox="1">
            <a:spLocks/>
          </p:cNvSpPr>
          <p:nvPr userDrawn="1"/>
        </p:nvSpPr>
        <p:spPr>
          <a:xfrm>
            <a:off x="11801922" y="6131286"/>
            <a:ext cx="40736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B8242-2ABE-4AEC-900F-1679117FCB57}" type="slidenum">
              <a:rPr lang="en-GB" smtClean="0">
                <a:solidFill>
                  <a:srgbClr val="0F5494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585" y="6184412"/>
            <a:ext cx="40005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  <p:pic>
        <p:nvPicPr>
          <p:cNvPr id="8" name="Picture 7" descr="R:\presse\Drafts\New logo designs\estat RGB.png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  <p:sldLayoutId id="2147483672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icola.massarelli@ec.europa.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obert.leisch@ec.Europa.e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unstats.un.org/unsd/nationalaccount/sna.asp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mf.org/en/Data/Statistics/BPM" TargetMode="External"/><Relationship Id="rId5" Type="http://schemas.openxmlformats.org/officeDocument/2006/relationships/hyperlink" Target="https://unstats.un.org/unsd/nationalaccount/ramtg.asp?fType=2" TargetMode="External"/><Relationship Id="rId4" Type="http://schemas.openxmlformats.org/officeDocument/2006/relationships/hyperlink" Target="https://unstats.un.org/unsd/nationalaccount/SNAUpdate/GuidanceNotes.as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unstats.un.org/unsd/nationalaccount/docs/SNA2008.pdf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hyperlink" Target="http://unstats.un.org/unsd/envaccounting/seeaRev/eea_final_en.pdf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596609"/>
          </a:xfrm>
        </p:spPr>
        <p:txBody>
          <a:bodyPr/>
          <a:lstStyle/>
          <a:p>
            <a:r>
              <a:rPr lang="en-US" sz="4000" dirty="0"/>
              <a:t>Eurostat webinar on Macroeconomic Statistics </a:t>
            </a:r>
            <a:endParaRPr lang="en-GB" sz="4000" dirty="0"/>
          </a:p>
        </p:txBody>
      </p:sp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071351" y="4216358"/>
            <a:ext cx="10065224" cy="897754"/>
          </a:xfrm>
        </p:spPr>
        <p:txBody>
          <a:bodyPr/>
          <a:lstStyle/>
          <a:p>
            <a:pPr marL="269081">
              <a:spcAft>
                <a:spcPts val="900"/>
              </a:spcAft>
            </a:pPr>
            <a:r>
              <a:rPr lang="en-US" sz="2100" b="1" dirty="0"/>
              <a:t>Nicola Massarelli, Eurostat, National Accounts Methodology </a:t>
            </a:r>
            <a:r>
              <a:rPr lang="en-US" sz="21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2100" b="1" dirty="0">
                <a:solidFill>
                  <a:schemeClr val="tx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nicola.massarelli@ec.europa.eu</a:t>
            </a:r>
            <a:r>
              <a:rPr lang="en-US" sz="21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269081">
              <a:spcAft>
                <a:spcPts val="900"/>
              </a:spcAft>
            </a:pPr>
            <a:r>
              <a:rPr lang="en-US" sz="2100" b="1" dirty="0"/>
              <a:t>Robert </a:t>
            </a:r>
            <a:r>
              <a:rPr lang="en-US" sz="2100" b="1" dirty="0" err="1"/>
              <a:t>Leisch</a:t>
            </a:r>
            <a:r>
              <a:rPr lang="en-US" sz="2100" b="1" dirty="0"/>
              <a:t>, Eurostat, Balance of Payments</a:t>
            </a:r>
            <a:r>
              <a:rPr lang="en-GB" sz="2100" b="1" dirty="0"/>
              <a:t> </a:t>
            </a:r>
            <a:br>
              <a:rPr lang="en-GB" sz="2100" b="1" dirty="0"/>
            </a:br>
            <a:r>
              <a:rPr lang="en-GB" sz="21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GB" sz="2100" b="1" dirty="0">
                <a:solidFill>
                  <a:schemeClr val="tx2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robert.leisch@ec.europa.eu</a:t>
            </a:r>
            <a:r>
              <a:rPr lang="en-GB" sz="21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  <a:endParaRPr lang="en-US" sz="21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10843" y="5936857"/>
            <a:ext cx="6131606" cy="52899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2000" dirty="0"/>
              <a:t>4 December 2023</a:t>
            </a:r>
          </a:p>
        </p:txBody>
      </p:sp>
    </p:spTree>
    <p:extLst>
      <p:ext uri="{BB962C8B-B14F-4D97-AF65-F5344CB8AC3E}">
        <p14:creationId xmlns:p14="http://schemas.microsoft.com/office/powerpoint/2010/main" val="1894678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:\presse\Drafts\New logo designs\estat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8C939BF-DC78-AE9C-61A1-DE3199AE8F0E}"/>
              </a:ext>
            </a:extLst>
          </p:cNvPr>
          <p:cNvGrpSpPr/>
          <p:nvPr/>
        </p:nvGrpSpPr>
        <p:grpSpPr>
          <a:xfrm>
            <a:off x="933077" y="974204"/>
            <a:ext cx="7304494" cy="5249847"/>
            <a:chOff x="2276200" y="995755"/>
            <a:chExt cx="7304494" cy="5249847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60CFAF-0289-AD42-0BDC-9781808D78B7}"/>
                </a:ext>
              </a:extLst>
            </p:cNvPr>
            <p:cNvSpPr/>
            <p:nvPr/>
          </p:nvSpPr>
          <p:spPr>
            <a:xfrm>
              <a:off x="2276200" y="995755"/>
              <a:ext cx="7304494" cy="524984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E3EC75-D041-CF95-E8FB-742809C59594}"/>
                </a:ext>
              </a:extLst>
            </p:cNvPr>
            <p:cNvSpPr/>
            <p:nvPr/>
          </p:nvSpPr>
          <p:spPr>
            <a:xfrm>
              <a:off x="4410959" y="5198135"/>
              <a:ext cx="1650928" cy="63274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133176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b="0" dirty="0">
                  <a:solidFill>
                    <a:srgbClr val="FFFFFF"/>
                  </a:solidFill>
                  <a:latin typeface="Verdana"/>
                </a:rPr>
                <a:t>Thematic </a:t>
              </a:r>
              <a:br>
                <a:rPr lang="en-GB" sz="1350" b="0" dirty="0">
                  <a:solidFill>
                    <a:srgbClr val="FFFFFF"/>
                  </a:solidFill>
                  <a:latin typeface="Verdana"/>
                </a:rPr>
              </a:br>
              <a:r>
                <a:rPr lang="en-GB" sz="1350" b="0" dirty="0">
                  <a:solidFill>
                    <a:srgbClr val="FFFFFF"/>
                  </a:solidFill>
                  <a:latin typeface="Verdana"/>
                </a:rPr>
                <a:t>Task Teams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97DFBC4-90B2-DF64-7897-6BEC7A9B4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429" y="1123725"/>
              <a:ext cx="2580028" cy="1111397"/>
            </a:xfrm>
            <a:prstGeom prst="rect">
              <a:avLst/>
            </a:prstGeom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itolo 1">
              <a:extLst>
                <a:ext uri="{FF2B5EF4-FFF2-40B4-BE49-F238E27FC236}">
                  <a16:creationId xmlns:a16="http://schemas.microsoft.com/office/drawing/2014/main" id="{5DE885AC-72F1-E8F1-C999-7D6368C4DC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13845" y="2506264"/>
              <a:ext cx="2027848" cy="68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+mj-lt"/>
                  <a:ea typeface="+mj-ea"/>
                  <a:cs typeface="+mj-cs"/>
                </a:defRPr>
              </a:lvl1pPr>
              <a:lvl2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2pPr>
              <a:lvl3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3pPr>
              <a:lvl4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4pPr>
              <a:lvl5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9pPr>
            </a:lstStyle>
            <a:p>
              <a:pPr marL="0" indent="0" algn="ctr"/>
              <a:r>
                <a:rPr lang="en-GB" sz="1100" kern="0" dirty="0">
                  <a:latin typeface="Verdana"/>
                </a:rPr>
                <a:t>Inter-Secretariat </a:t>
              </a:r>
              <a:br>
                <a:rPr lang="en-GB" sz="1100" kern="0" dirty="0">
                  <a:latin typeface="Verdana"/>
                </a:rPr>
              </a:br>
              <a:r>
                <a:rPr lang="en-GB" sz="1100" kern="0" dirty="0">
                  <a:latin typeface="Verdana"/>
                </a:rPr>
                <a:t>Working Group on National Accounts:</a:t>
              </a:r>
            </a:p>
            <a:p>
              <a:pPr marL="0" indent="0" algn="ctr"/>
              <a:r>
                <a:rPr lang="en-GB" sz="1100" b="0" i="1" kern="0" dirty="0">
                  <a:latin typeface="Verdana"/>
                </a:rPr>
                <a:t>International organisations</a:t>
              </a:r>
            </a:p>
            <a:p>
              <a:pPr marL="0" indent="0" algn="ctr"/>
              <a:endParaRPr lang="en-GB" sz="1100" b="0" kern="0" dirty="0">
                <a:latin typeface="Verdana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50CB73-A2D6-0D82-B1C1-BB59586954DA}"/>
                </a:ext>
              </a:extLst>
            </p:cNvPr>
            <p:cNvGrpSpPr/>
            <p:nvPr/>
          </p:nvGrpSpPr>
          <p:grpSpPr>
            <a:xfrm>
              <a:off x="2481143" y="3235637"/>
              <a:ext cx="1731779" cy="2718362"/>
              <a:chOff x="332653" y="1412774"/>
              <a:chExt cx="3183598" cy="505327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F946A2-E3D9-239D-840A-DD122861B615}"/>
                  </a:ext>
                </a:extLst>
              </p:cNvPr>
              <p:cNvSpPr/>
              <p:nvPr/>
            </p:nvSpPr>
            <p:spPr>
              <a:xfrm>
                <a:off x="332653" y="1412774"/>
                <a:ext cx="3183598" cy="4962834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9986B81-CFA2-92CD-7E17-663C1FA58CF0}"/>
                  </a:ext>
                </a:extLst>
              </p:cNvPr>
              <p:cNvGrpSpPr/>
              <p:nvPr/>
            </p:nvGrpSpPr>
            <p:grpSpPr>
              <a:xfrm>
                <a:off x="401570" y="1622658"/>
                <a:ext cx="3092737" cy="4843393"/>
                <a:chOff x="401570" y="1622658"/>
                <a:chExt cx="3092737" cy="4843393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1027646-B4C7-854F-8F6C-FB90A9BBA0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18693" b="25609"/>
                <a:stretch/>
              </p:blipFill>
              <p:spPr>
                <a:xfrm>
                  <a:off x="529156" y="1622658"/>
                  <a:ext cx="2706127" cy="763674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4A197CE-E9AE-88D7-E912-D12321A1F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551" b="17694"/>
                <a:stretch/>
              </p:blipFill>
              <p:spPr>
                <a:xfrm>
                  <a:off x="465750" y="4349116"/>
                  <a:ext cx="2898265" cy="981867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5D47BCCB-FE81-1819-3492-787FFD739E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499" y="5265671"/>
                  <a:ext cx="2932351" cy="1200380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66967224-01A1-2B4C-18C9-3DC4FA3B0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721" t="34650" r="14721" b="32731"/>
                <a:stretch/>
              </p:blipFill>
              <p:spPr>
                <a:xfrm>
                  <a:off x="401570" y="2394922"/>
                  <a:ext cx="3092737" cy="938866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512CFC92-ABF0-16EF-8C47-63F16F0C5D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6" t="35420" r="31943" b="35420"/>
                <a:stretch/>
              </p:blipFill>
              <p:spPr>
                <a:xfrm>
                  <a:off x="438195" y="3440917"/>
                  <a:ext cx="2981762" cy="80107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itolo 1">
              <a:extLst>
                <a:ext uri="{FF2B5EF4-FFF2-40B4-BE49-F238E27FC236}">
                  <a16:creationId xmlns:a16="http://schemas.microsoft.com/office/drawing/2014/main" id="{1639916C-0BB8-FEED-87AA-FF804598A9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30734" y="3274374"/>
              <a:ext cx="1811378" cy="887066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defRPr>
              </a:lvl1pPr>
              <a:lvl2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2pPr>
              <a:lvl3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3pPr>
              <a:lvl4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4pPr>
              <a:lvl5pPr marL="358775" indent="-3587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5pPr>
              <a:lvl6pPr marL="8159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6pPr>
              <a:lvl7pPr marL="12731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7pPr>
              <a:lvl8pPr marL="17303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8pPr>
              <a:lvl9pPr marL="2187575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F5494"/>
                  </a:solidFill>
                  <a:latin typeface="Verdana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100" b="1" dirty="0">
                  <a:solidFill>
                    <a:srgbClr val="0F5494"/>
                  </a:solidFill>
                  <a:ea typeface="+mj-ea"/>
                  <a:cs typeface="+mj-cs"/>
                </a:rPr>
                <a:t>Advisory Expert Group (AEG):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100" dirty="0">
                  <a:solidFill>
                    <a:srgbClr val="0F5494"/>
                  </a:solidFill>
                  <a:ea typeface="+mj-ea"/>
                  <a:cs typeface="+mj-cs"/>
                </a:rPr>
                <a:t>International organisations </a:t>
              </a:r>
              <a:br>
                <a:rPr lang="en-GB" sz="1100" dirty="0">
                  <a:solidFill>
                    <a:srgbClr val="0F5494"/>
                  </a:solidFill>
                  <a:ea typeface="+mj-ea"/>
                  <a:cs typeface="+mj-cs"/>
                </a:rPr>
              </a:br>
              <a:r>
                <a:rPr lang="en-GB" sz="1100" dirty="0">
                  <a:solidFill>
                    <a:srgbClr val="0F5494"/>
                  </a:solidFill>
                  <a:ea typeface="+mj-ea"/>
                  <a:cs typeface="+mj-cs"/>
                </a:rPr>
                <a:t>and country experts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192B8A-0B05-0934-0C28-54E0A95A7D31}"/>
                </a:ext>
              </a:extLst>
            </p:cNvPr>
            <p:cNvSpPr/>
            <p:nvPr/>
          </p:nvSpPr>
          <p:spPr>
            <a:xfrm>
              <a:off x="2418515" y="2344214"/>
              <a:ext cx="3783816" cy="3764415"/>
            </a:xfrm>
            <a:prstGeom prst="rect">
              <a:avLst/>
            </a:prstGeom>
            <a:noFill/>
            <a:ln w="28575">
              <a:solidFill>
                <a:srgbClr val="0F549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D5B975A-7789-9030-BE52-9A0DBCA760D2}"/>
                </a:ext>
              </a:extLst>
            </p:cNvPr>
            <p:cNvGrpSpPr/>
            <p:nvPr/>
          </p:nvGrpSpPr>
          <p:grpSpPr>
            <a:xfrm>
              <a:off x="6329862" y="2259564"/>
              <a:ext cx="3051515" cy="3849065"/>
              <a:chOff x="6950522" y="1501965"/>
              <a:chExt cx="3765900" cy="432047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CDF58B1-A960-98C9-DF22-8F3E6D3102FD}"/>
                  </a:ext>
                </a:extLst>
              </p:cNvPr>
              <p:cNvSpPr/>
              <p:nvPr/>
            </p:nvSpPr>
            <p:spPr>
              <a:xfrm>
                <a:off x="8950424" y="4531783"/>
                <a:ext cx="1758381" cy="1290658"/>
              </a:xfrm>
              <a:prstGeom prst="rect">
                <a:avLst/>
              </a:prstGeom>
              <a:solidFill>
                <a:srgbClr val="CCCCFF"/>
              </a:solidFill>
              <a:ln>
                <a:solidFill>
                  <a:srgbClr val="13317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dirty="0">
                    <a:solidFill>
                      <a:srgbClr val="7030A0"/>
                    </a:solidFill>
                    <a:latin typeface="Verdana"/>
                  </a:rPr>
                  <a:t>BOPCOM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741B3D5-FCAF-75ED-89D9-7E43B3D67DAD}"/>
                  </a:ext>
                </a:extLst>
              </p:cNvPr>
              <p:cNvSpPr/>
              <p:nvPr/>
            </p:nvSpPr>
            <p:spPr>
              <a:xfrm>
                <a:off x="8958041" y="1501965"/>
                <a:ext cx="1758381" cy="672321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rgbClr val="13317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b="0" dirty="0">
                    <a:solidFill>
                      <a:srgbClr val="FFFFFF"/>
                    </a:solidFill>
                    <a:latin typeface="Verdana"/>
                  </a:rPr>
                  <a:t>GFS Advisory Committee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8AB5457-0894-4A59-1FFB-FE427EE26B8F}"/>
                  </a:ext>
                </a:extLst>
              </p:cNvPr>
              <p:cNvSpPr/>
              <p:nvPr/>
            </p:nvSpPr>
            <p:spPr>
              <a:xfrm>
                <a:off x="8958041" y="3752607"/>
                <a:ext cx="1758381" cy="712123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rgbClr val="13317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b="0" dirty="0">
                    <a:solidFill>
                      <a:srgbClr val="FFFFFF"/>
                    </a:solidFill>
                    <a:latin typeface="Verdana"/>
                  </a:rPr>
                  <a:t>UN CEEA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2F9AFBA-A5B8-CB40-F8E0-BBB437E9913A}"/>
                  </a:ext>
                </a:extLst>
              </p:cNvPr>
              <p:cNvSpPr/>
              <p:nvPr/>
            </p:nvSpPr>
            <p:spPr>
              <a:xfrm>
                <a:off x="8481870" y="1501965"/>
                <a:ext cx="404972" cy="4320476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rgbClr val="13317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b="0" dirty="0">
                    <a:solidFill>
                      <a:srgbClr val="FFFFFF"/>
                    </a:solidFill>
                    <a:latin typeface="Verdana"/>
                  </a:rPr>
                  <a:t>Other thematic groups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0401A5A-71BC-E0AF-491A-CAACD582D669}"/>
                  </a:ext>
                </a:extLst>
              </p:cNvPr>
              <p:cNvSpPr/>
              <p:nvPr/>
            </p:nvSpPr>
            <p:spPr>
              <a:xfrm>
                <a:off x="8950422" y="2980711"/>
                <a:ext cx="1758381" cy="704844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rgbClr val="13317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50" b="0" dirty="0">
                    <a:solidFill>
                      <a:srgbClr val="FFFFFF"/>
                    </a:solidFill>
                    <a:latin typeface="Verdana"/>
                  </a:rPr>
                  <a:t>CEBTS</a:t>
                </a:r>
              </a:p>
            </p:txBody>
          </p:sp>
          <p:sp>
            <p:nvSpPr>
              <p:cNvPr id="38" name="Left-Right Arrow 23">
                <a:extLst>
                  <a:ext uri="{FF2B5EF4-FFF2-40B4-BE49-F238E27FC236}">
                    <a16:creationId xmlns:a16="http://schemas.microsoft.com/office/drawing/2014/main" id="{B4A2971C-AE78-DCC8-8AA8-62780E7FBEBC}"/>
                  </a:ext>
                </a:extLst>
              </p:cNvPr>
              <p:cNvSpPr/>
              <p:nvPr/>
            </p:nvSpPr>
            <p:spPr>
              <a:xfrm>
                <a:off x="6950522" y="3234833"/>
                <a:ext cx="1472702" cy="745938"/>
              </a:xfrm>
              <a:prstGeom prst="leftRightArrow">
                <a:avLst/>
              </a:prstGeom>
              <a:solidFill>
                <a:srgbClr val="006600">
                  <a:alpha val="30196"/>
                </a:srgbClr>
              </a:solidFill>
              <a:ln>
                <a:solidFill>
                  <a:srgbClr val="133176"/>
                </a:solidFill>
              </a:ln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 b="0" dirty="0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E6A21BE-EADB-6BAC-6602-D2D2270039F0}"/>
                  </a:ext>
                </a:extLst>
              </p:cNvPr>
              <p:cNvSpPr/>
              <p:nvPr/>
            </p:nvSpPr>
            <p:spPr>
              <a:xfrm>
                <a:off x="8950423" y="2241338"/>
                <a:ext cx="1758381" cy="672321"/>
              </a:xfrm>
              <a:prstGeom prst="rect">
                <a:avLst/>
              </a:prstGeom>
              <a:solidFill>
                <a:srgbClr val="006600"/>
              </a:solidFill>
              <a:ln>
                <a:solidFill>
                  <a:srgbClr val="13317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0" dirty="0">
                    <a:solidFill>
                      <a:srgbClr val="FFFFFF"/>
                    </a:solidFill>
                    <a:latin typeface="Verdana"/>
                  </a:rPr>
                  <a:t>EG on classifications</a:t>
                </a:r>
                <a:endParaRPr lang="en-GB" sz="1350" b="0" dirty="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8BAEBED-4EB0-A09A-0865-6F4FCA1E06B9}"/>
              </a:ext>
            </a:extLst>
          </p:cNvPr>
          <p:cNvSpPr/>
          <p:nvPr/>
        </p:nvSpPr>
        <p:spPr>
          <a:xfrm>
            <a:off x="8913342" y="2626440"/>
            <a:ext cx="2567788" cy="17322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2"/>
                </a:solidFill>
              </a:rPr>
              <a:t>USERS</a:t>
            </a:r>
          </a:p>
        </p:txBody>
      </p:sp>
      <p:sp>
        <p:nvSpPr>
          <p:cNvPr id="43" name="Arrow: Circular 42">
            <a:extLst>
              <a:ext uri="{FF2B5EF4-FFF2-40B4-BE49-F238E27FC236}">
                <a16:creationId xmlns:a16="http://schemas.microsoft.com/office/drawing/2014/main" id="{701F1B58-7F41-1775-1B8E-839750F3CB94}"/>
              </a:ext>
            </a:extLst>
          </p:cNvPr>
          <p:cNvSpPr/>
          <p:nvPr/>
        </p:nvSpPr>
        <p:spPr>
          <a:xfrm>
            <a:off x="6422192" y="950423"/>
            <a:ext cx="3851060" cy="3251842"/>
          </a:xfrm>
          <a:prstGeom prst="circularArrow">
            <a:avLst>
              <a:gd name="adj1" fmla="val 11287"/>
              <a:gd name="adj2" fmla="val 1142319"/>
              <a:gd name="adj3" fmla="val 20391356"/>
              <a:gd name="adj4" fmla="val 16107732"/>
              <a:gd name="adj5" fmla="val 12500"/>
            </a:avLst>
          </a:prstGeom>
          <a:solidFill>
            <a:schemeClr val="tx2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44" name="Arrow: Circular 43">
            <a:extLst>
              <a:ext uri="{FF2B5EF4-FFF2-40B4-BE49-F238E27FC236}">
                <a16:creationId xmlns:a16="http://schemas.microsoft.com/office/drawing/2014/main" id="{D4CF155A-82E7-6AA2-4BD7-4528E829787A}"/>
              </a:ext>
            </a:extLst>
          </p:cNvPr>
          <p:cNvSpPr/>
          <p:nvPr/>
        </p:nvSpPr>
        <p:spPr>
          <a:xfrm rot="5570730">
            <a:off x="6790311" y="2842380"/>
            <a:ext cx="3272462" cy="3251842"/>
          </a:xfrm>
          <a:prstGeom prst="circularArrow">
            <a:avLst>
              <a:gd name="adj1" fmla="val 11287"/>
              <a:gd name="adj2" fmla="val 1142319"/>
              <a:gd name="adj3" fmla="val 20391356"/>
              <a:gd name="adj4" fmla="val 16107732"/>
              <a:gd name="adj5" fmla="val 12500"/>
            </a:avLst>
          </a:prstGeom>
          <a:solidFill>
            <a:schemeClr val="tx2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7BF95A-8F6C-E472-0B76-922386F4A338}"/>
              </a:ext>
            </a:extLst>
          </p:cNvPr>
          <p:cNvSpPr/>
          <p:nvPr/>
        </p:nvSpPr>
        <p:spPr>
          <a:xfrm>
            <a:off x="4656481" y="1099429"/>
            <a:ext cx="3325109" cy="7883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2"/>
                </a:solidFill>
              </a:rPr>
              <a:t>STATISTICIANS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9C302E6A-CA64-AEBD-6636-42A261D1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77" y="92436"/>
            <a:ext cx="10778158" cy="782357"/>
          </a:xfrm>
        </p:spPr>
        <p:txBody>
          <a:bodyPr/>
          <a:lstStyle/>
          <a:p>
            <a:r>
              <a:rPr lang="en-GB" dirty="0"/>
              <a:t>Many actors involved </a:t>
            </a:r>
            <a:r>
              <a:rPr lang="en-GB"/>
              <a:t>in the update </a:t>
            </a:r>
            <a:r>
              <a:rPr lang="en-GB" dirty="0"/>
              <a:t>process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13C95F-A516-A56F-DF48-5DE1294B5840}"/>
              </a:ext>
            </a:extLst>
          </p:cNvPr>
          <p:cNvSpPr/>
          <p:nvPr/>
        </p:nvSpPr>
        <p:spPr>
          <a:xfrm>
            <a:off x="2952643" y="4877508"/>
            <a:ext cx="5190884" cy="1269306"/>
          </a:xfrm>
          <a:prstGeom prst="rect">
            <a:avLst/>
          </a:prstGeom>
          <a:noFill/>
          <a:ln w="28575">
            <a:solidFill>
              <a:srgbClr val="0F549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86B5B-0F87-6016-D0FF-0A03A4EA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28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80946C-85C3-451B-AFEE-DD2D5D2F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477" y="482861"/>
            <a:ext cx="11150994" cy="782357"/>
          </a:xfrm>
        </p:spPr>
        <p:txBody>
          <a:bodyPr>
            <a:noAutofit/>
          </a:bodyPr>
          <a:lstStyle/>
          <a:p>
            <a:pPr defTabSz="685715">
              <a:spcBef>
                <a:spcPts val="750"/>
              </a:spcBef>
            </a:pPr>
            <a:r>
              <a:rPr lang="en-US" dirty="0">
                <a:solidFill>
                  <a:srgbClr val="004C97"/>
                </a:solidFill>
                <a:latin typeface="+mn-lt"/>
                <a:ea typeface="+mn-ea"/>
                <a:cs typeface="+mn-cs"/>
              </a:rPr>
              <a:t>Thematic Task Teams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B6D16F-D052-459C-9EB0-3198C40FB469}"/>
              </a:ext>
            </a:extLst>
          </p:cNvPr>
          <p:cNvSpPr txBox="1">
            <a:spLocks/>
          </p:cNvSpPr>
          <p:nvPr/>
        </p:nvSpPr>
        <p:spPr>
          <a:xfrm>
            <a:off x="8916914" y="1836738"/>
            <a:ext cx="3154362" cy="3822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Wingdings" panose="05000000000000000000" pitchFamily="2" charset="2"/>
              <a:buChar char="ü"/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Over 300 experts across Task Teams</a:t>
            </a: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Cooperation</a:t>
            </a:r>
          </a:p>
          <a:p>
            <a:pPr marL="355600" indent="-355600">
              <a:buFont typeface="Wingdings" panose="05000000000000000000" pitchFamily="2" charset="2"/>
              <a:buChar char="ü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Consistency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87DC207-AD20-4759-8F63-C608A4690DA7}"/>
              </a:ext>
            </a:extLst>
          </p:cNvPr>
          <p:cNvSpPr/>
          <p:nvPr/>
        </p:nvSpPr>
        <p:spPr>
          <a:xfrm>
            <a:off x="8369225" y="1645681"/>
            <a:ext cx="725695" cy="4265261"/>
          </a:xfrm>
          <a:prstGeom prst="lef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700"/>
          </a:p>
        </p:txBody>
      </p:sp>
      <p:grpSp>
        <p:nvGrpSpPr>
          <p:cNvPr id="8" name="Group 7"/>
          <p:cNvGrpSpPr/>
          <p:nvPr/>
        </p:nvGrpSpPr>
        <p:grpSpPr>
          <a:xfrm>
            <a:off x="1224673" y="2277836"/>
            <a:ext cx="6903327" cy="3771532"/>
            <a:chOff x="1582218" y="1340768"/>
            <a:chExt cx="8834262" cy="5112568"/>
          </a:xfrm>
        </p:grpSpPr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E0839DA2-26FE-40EC-A894-5FFC2CD1C67F}"/>
                </a:ext>
              </a:extLst>
            </p:cNvPr>
            <p:cNvSpPr/>
            <p:nvPr/>
          </p:nvSpPr>
          <p:spPr>
            <a:xfrm>
              <a:off x="3700997" y="1421375"/>
              <a:ext cx="4748128" cy="4959954"/>
            </a:xfrm>
            <a:custGeom>
              <a:avLst/>
              <a:gdLst>
                <a:gd name="connsiteX0" fmla="*/ 0 w 4748128"/>
                <a:gd name="connsiteY0" fmla="*/ 791370 h 4959954"/>
                <a:gd name="connsiteX1" fmla="*/ 791370 w 4748128"/>
                <a:gd name="connsiteY1" fmla="*/ 0 h 4959954"/>
                <a:gd name="connsiteX2" fmla="*/ 1318935 w 4748128"/>
                <a:gd name="connsiteY2" fmla="*/ 0 h 4959954"/>
                <a:gd name="connsiteX3" fmla="*/ 1783192 w 4748128"/>
                <a:gd name="connsiteY3" fmla="*/ 0 h 4959954"/>
                <a:gd name="connsiteX4" fmla="*/ 2215795 w 4748128"/>
                <a:gd name="connsiteY4" fmla="*/ 0 h 4959954"/>
                <a:gd name="connsiteX5" fmla="*/ 2680052 w 4748128"/>
                <a:gd name="connsiteY5" fmla="*/ 0 h 4959954"/>
                <a:gd name="connsiteX6" fmla="*/ 3239270 w 4748128"/>
                <a:gd name="connsiteY6" fmla="*/ 0 h 4959954"/>
                <a:gd name="connsiteX7" fmla="*/ 3956758 w 4748128"/>
                <a:gd name="connsiteY7" fmla="*/ 0 h 4959954"/>
                <a:gd name="connsiteX8" fmla="*/ 4748128 w 4748128"/>
                <a:gd name="connsiteY8" fmla="*/ 791370 h 4959954"/>
                <a:gd name="connsiteX9" fmla="*/ 4748128 w 4748128"/>
                <a:gd name="connsiteY9" fmla="*/ 1354239 h 4959954"/>
                <a:gd name="connsiteX10" fmla="*/ 4748128 w 4748128"/>
                <a:gd name="connsiteY10" fmla="*/ 1917108 h 4959954"/>
                <a:gd name="connsiteX11" fmla="*/ 4748128 w 4748128"/>
                <a:gd name="connsiteY11" fmla="*/ 2412433 h 4959954"/>
                <a:gd name="connsiteX12" fmla="*/ 4748128 w 4748128"/>
                <a:gd name="connsiteY12" fmla="*/ 3042846 h 4959954"/>
                <a:gd name="connsiteX13" fmla="*/ 4748128 w 4748128"/>
                <a:gd name="connsiteY13" fmla="*/ 3605715 h 4959954"/>
                <a:gd name="connsiteX14" fmla="*/ 4748128 w 4748128"/>
                <a:gd name="connsiteY14" fmla="*/ 4168584 h 4959954"/>
                <a:gd name="connsiteX15" fmla="*/ 3956758 w 4748128"/>
                <a:gd name="connsiteY15" fmla="*/ 4959954 h 4959954"/>
                <a:gd name="connsiteX16" fmla="*/ 3365886 w 4748128"/>
                <a:gd name="connsiteY16" fmla="*/ 4959954 h 4959954"/>
                <a:gd name="connsiteX17" fmla="*/ 2901629 w 4748128"/>
                <a:gd name="connsiteY17" fmla="*/ 4959954 h 4959954"/>
                <a:gd name="connsiteX18" fmla="*/ 2374064 w 4748128"/>
                <a:gd name="connsiteY18" fmla="*/ 4959954 h 4959954"/>
                <a:gd name="connsiteX19" fmla="*/ 1941461 w 4748128"/>
                <a:gd name="connsiteY19" fmla="*/ 4959954 h 4959954"/>
                <a:gd name="connsiteX20" fmla="*/ 1350589 w 4748128"/>
                <a:gd name="connsiteY20" fmla="*/ 4959954 h 4959954"/>
                <a:gd name="connsiteX21" fmla="*/ 791370 w 4748128"/>
                <a:gd name="connsiteY21" fmla="*/ 4959954 h 4959954"/>
                <a:gd name="connsiteX22" fmla="*/ 0 w 4748128"/>
                <a:gd name="connsiteY22" fmla="*/ 4168584 h 4959954"/>
                <a:gd name="connsiteX23" fmla="*/ 0 w 4748128"/>
                <a:gd name="connsiteY23" fmla="*/ 3605715 h 4959954"/>
                <a:gd name="connsiteX24" fmla="*/ 0 w 4748128"/>
                <a:gd name="connsiteY24" fmla="*/ 3042846 h 4959954"/>
                <a:gd name="connsiteX25" fmla="*/ 0 w 4748128"/>
                <a:gd name="connsiteY25" fmla="*/ 2446205 h 4959954"/>
                <a:gd name="connsiteX26" fmla="*/ 0 w 4748128"/>
                <a:gd name="connsiteY26" fmla="*/ 1815792 h 4959954"/>
                <a:gd name="connsiteX27" fmla="*/ 0 w 4748128"/>
                <a:gd name="connsiteY27" fmla="*/ 791370 h 495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48128" h="4959954" fill="none" extrusionOk="0">
                  <a:moveTo>
                    <a:pt x="0" y="791370"/>
                  </a:moveTo>
                  <a:cubicBezTo>
                    <a:pt x="-28632" y="443571"/>
                    <a:pt x="335293" y="-59882"/>
                    <a:pt x="791370" y="0"/>
                  </a:cubicBezTo>
                  <a:cubicBezTo>
                    <a:pt x="1051965" y="-23634"/>
                    <a:pt x="1167853" y="42550"/>
                    <a:pt x="1318935" y="0"/>
                  </a:cubicBezTo>
                  <a:cubicBezTo>
                    <a:pt x="1470017" y="-42550"/>
                    <a:pt x="1632279" y="49585"/>
                    <a:pt x="1783192" y="0"/>
                  </a:cubicBezTo>
                  <a:cubicBezTo>
                    <a:pt x="1934105" y="-49585"/>
                    <a:pt x="2051885" y="911"/>
                    <a:pt x="2215795" y="0"/>
                  </a:cubicBezTo>
                  <a:cubicBezTo>
                    <a:pt x="2379705" y="-911"/>
                    <a:pt x="2540956" y="754"/>
                    <a:pt x="2680052" y="0"/>
                  </a:cubicBezTo>
                  <a:cubicBezTo>
                    <a:pt x="2819148" y="-754"/>
                    <a:pt x="3025977" y="50219"/>
                    <a:pt x="3239270" y="0"/>
                  </a:cubicBezTo>
                  <a:cubicBezTo>
                    <a:pt x="3452563" y="-50219"/>
                    <a:pt x="3748064" y="69025"/>
                    <a:pt x="3956758" y="0"/>
                  </a:cubicBezTo>
                  <a:cubicBezTo>
                    <a:pt x="4493055" y="3155"/>
                    <a:pt x="4832429" y="441659"/>
                    <a:pt x="4748128" y="791370"/>
                  </a:cubicBezTo>
                  <a:cubicBezTo>
                    <a:pt x="4805778" y="939449"/>
                    <a:pt x="4744685" y="1154770"/>
                    <a:pt x="4748128" y="1354239"/>
                  </a:cubicBezTo>
                  <a:cubicBezTo>
                    <a:pt x="4751571" y="1553708"/>
                    <a:pt x="4727002" y="1755199"/>
                    <a:pt x="4748128" y="1917108"/>
                  </a:cubicBezTo>
                  <a:cubicBezTo>
                    <a:pt x="4769254" y="2079017"/>
                    <a:pt x="4714954" y="2196005"/>
                    <a:pt x="4748128" y="2412433"/>
                  </a:cubicBezTo>
                  <a:cubicBezTo>
                    <a:pt x="4781302" y="2628861"/>
                    <a:pt x="4741824" y="2892106"/>
                    <a:pt x="4748128" y="3042846"/>
                  </a:cubicBezTo>
                  <a:cubicBezTo>
                    <a:pt x="4754432" y="3193586"/>
                    <a:pt x="4742382" y="3444586"/>
                    <a:pt x="4748128" y="3605715"/>
                  </a:cubicBezTo>
                  <a:cubicBezTo>
                    <a:pt x="4753874" y="3766844"/>
                    <a:pt x="4746262" y="4005369"/>
                    <a:pt x="4748128" y="4168584"/>
                  </a:cubicBezTo>
                  <a:cubicBezTo>
                    <a:pt x="4670459" y="4516783"/>
                    <a:pt x="4400328" y="4952913"/>
                    <a:pt x="3956758" y="4959954"/>
                  </a:cubicBezTo>
                  <a:cubicBezTo>
                    <a:pt x="3814765" y="4973399"/>
                    <a:pt x="3554472" y="4954758"/>
                    <a:pt x="3365886" y="4959954"/>
                  </a:cubicBezTo>
                  <a:cubicBezTo>
                    <a:pt x="3177300" y="4965150"/>
                    <a:pt x="3115904" y="4951558"/>
                    <a:pt x="2901629" y="4959954"/>
                  </a:cubicBezTo>
                  <a:cubicBezTo>
                    <a:pt x="2687354" y="4968350"/>
                    <a:pt x="2601676" y="4930259"/>
                    <a:pt x="2374064" y="4959954"/>
                  </a:cubicBezTo>
                  <a:cubicBezTo>
                    <a:pt x="2146453" y="4989649"/>
                    <a:pt x="2129275" y="4955061"/>
                    <a:pt x="1941461" y="4959954"/>
                  </a:cubicBezTo>
                  <a:cubicBezTo>
                    <a:pt x="1753647" y="4964847"/>
                    <a:pt x="1600012" y="4905699"/>
                    <a:pt x="1350589" y="4959954"/>
                  </a:cubicBezTo>
                  <a:cubicBezTo>
                    <a:pt x="1101166" y="5014209"/>
                    <a:pt x="925992" y="4944888"/>
                    <a:pt x="791370" y="4959954"/>
                  </a:cubicBezTo>
                  <a:cubicBezTo>
                    <a:pt x="368712" y="4904197"/>
                    <a:pt x="4809" y="4587584"/>
                    <a:pt x="0" y="4168584"/>
                  </a:cubicBezTo>
                  <a:cubicBezTo>
                    <a:pt x="-42994" y="4015259"/>
                    <a:pt x="5863" y="3776526"/>
                    <a:pt x="0" y="3605715"/>
                  </a:cubicBezTo>
                  <a:cubicBezTo>
                    <a:pt x="-5863" y="3434904"/>
                    <a:pt x="4906" y="3269476"/>
                    <a:pt x="0" y="3042846"/>
                  </a:cubicBezTo>
                  <a:cubicBezTo>
                    <a:pt x="-4906" y="2816216"/>
                    <a:pt x="9111" y="2604629"/>
                    <a:pt x="0" y="2446205"/>
                  </a:cubicBezTo>
                  <a:cubicBezTo>
                    <a:pt x="-9111" y="2287781"/>
                    <a:pt x="43122" y="2058211"/>
                    <a:pt x="0" y="1815792"/>
                  </a:cubicBezTo>
                  <a:cubicBezTo>
                    <a:pt x="-43122" y="1573373"/>
                    <a:pt x="78444" y="1101192"/>
                    <a:pt x="0" y="791370"/>
                  </a:cubicBezTo>
                  <a:close/>
                </a:path>
                <a:path w="4748128" h="4959954" stroke="0" extrusionOk="0">
                  <a:moveTo>
                    <a:pt x="0" y="791370"/>
                  </a:moveTo>
                  <a:cubicBezTo>
                    <a:pt x="-33963" y="333359"/>
                    <a:pt x="263406" y="34117"/>
                    <a:pt x="791370" y="0"/>
                  </a:cubicBezTo>
                  <a:cubicBezTo>
                    <a:pt x="988132" y="-55525"/>
                    <a:pt x="1108791" y="58340"/>
                    <a:pt x="1382242" y="0"/>
                  </a:cubicBezTo>
                  <a:cubicBezTo>
                    <a:pt x="1655693" y="-58340"/>
                    <a:pt x="1709867" y="18981"/>
                    <a:pt x="1878153" y="0"/>
                  </a:cubicBezTo>
                  <a:cubicBezTo>
                    <a:pt x="2046439" y="-18981"/>
                    <a:pt x="2214959" y="39785"/>
                    <a:pt x="2342410" y="0"/>
                  </a:cubicBezTo>
                  <a:cubicBezTo>
                    <a:pt x="2469861" y="-39785"/>
                    <a:pt x="2628453" y="36746"/>
                    <a:pt x="2901629" y="0"/>
                  </a:cubicBezTo>
                  <a:cubicBezTo>
                    <a:pt x="3174805" y="-36746"/>
                    <a:pt x="3278777" y="32657"/>
                    <a:pt x="3397539" y="0"/>
                  </a:cubicBezTo>
                  <a:cubicBezTo>
                    <a:pt x="3516301" y="-32657"/>
                    <a:pt x="3734072" y="5552"/>
                    <a:pt x="3956758" y="0"/>
                  </a:cubicBezTo>
                  <a:cubicBezTo>
                    <a:pt x="4382892" y="-104214"/>
                    <a:pt x="4713008" y="403114"/>
                    <a:pt x="4748128" y="791370"/>
                  </a:cubicBezTo>
                  <a:cubicBezTo>
                    <a:pt x="4800775" y="906132"/>
                    <a:pt x="4736384" y="1079452"/>
                    <a:pt x="4748128" y="1286695"/>
                  </a:cubicBezTo>
                  <a:cubicBezTo>
                    <a:pt x="4759872" y="1493939"/>
                    <a:pt x="4745197" y="1609470"/>
                    <a:pt x="4748128" y="1849564"/>
                  </a:cubicBezTo>
                  <a:cubicBezTo>
                    <a:pt x="4751059" y="2089658"/>
                    <a:pt x="4731367" y="2151598"/>
                    <a:pt x="4748128" y="2412433"/>
                  </a:cubicBezTo>
                  <a:cubicBezTo>
                    <a:pt x="4764889" y="2673268"/>
                    <a:pt x="4739015" y="2762677"/>
                    <a:pt x="4748128" y="2941530"/>
                  </a:cubicBezTo>
                  <a:cubicBezTo>
                    <a:pt x="4757241" y="3120383"/>
                    <a:pt x="4712177" y="3312816"/>
                    <a:pt x="4748128" y="3571943"/>
                  </a:cubicBezTo>
                  <a:cubicBezTo>
                    <a:pt x="4784079" y="3831070"/>
                    <a:pt x="4684268" y="3886101"/>
                    <a:pt x="4748128" y="4168584"/>
                  </a:cubicBezTo>
                  <a:cubicBezTo>
                    <a:pt x="4638705" y="4623615"/>
                    <a:pt x="4303771" y="4897822"/>
                    <a:pt x="3956758" y="4959954"/>
                  </a:cubicBezTo>
                  <a:cubicBezTo>
                    <a:pt x="3829585" y="4983218"/>
                    <a:pt x="3632403" y="4940069"/>
                    <a:pt x="3397539" y="4959954"/>
                  </a:cubicBezTo>
                  <a:cubicBezTo>
                    <a:pt x="3162675" y="4979839"/>
                    <a:pt x="3063762" y="4922018"/>
                    <a:pt x="2869975" y="4959954"/>
                  </a:cubicBezTo>
                  <a:cubicBezTo>
                    <a:pt x="2676188" y="4997890"/>
                    <a:pt x="2538429" y="4930443"/>
                    <a:pt x="2437372" y="4959954"/>
                  </a:cubicBezTo>
                  <a:cubicBezTo>
                    <a:pt x="2336315" y="4989465"/>
                    <a:pt x="2150361" y="4913461"/>
                    <a:pt x="1973115" y="4959954"/>
                  </a:cubicBezTo>
                  <a:cubicBezTo>
                    <a:pt x="1795869" y="5006447"/>
                    <a:pt x="1593764" y="4895379"/>
                    <a:pt x="1382242" y="4959954"/>
                  </a:cubicBezTo>
                  <a:cubicBezTo>
                    <a:pt x="1170720" y="5024529"/>
                    <a:pt x="912667" y="4890212"/>
                    <a:pt x="791370" y="4959954"/>
                  </a:cubicBezTo>
                  <a:cubicBezTo>
                    <a:pt x="371958" y="4994901"/>
                    <a:pt x="-51385" y="4632744"/>
                    <a:pt x="0" y="4168584"/>
                  </a:cubicBezTo>
                  <a:cubicBezTo>
                    <a:pt x="-17100" y="3973837"/>
                    <a:pt x="40255" y="3866048"/>
                    <a:pt x="0" y="3571943"/>
                  </a:cubicBezTo>
                  <a:cubicBezTo>
                    <a:pt x="-40255" y="3277838"/>
                    <a:pt x="29883" y="3207863"/>
                    <a:pt x="0" y="3110390"/>
                  </a:cubicBezTo>
                  <a:cubicBezTo>
                    <a:pt x="-29883" y="3012917"/>
                    <a:pt x="47078" y="2819502"/>
                    <a:pt x="0" y="2547521"/>
                  </a:cubicBezTo>
                  <a:cubicBezTo>
                    <a:pt x="-47078" y="2275540"/>
                    <a:pt x="53451" y="2248866"/>
                    <a:pt x="0" y="2052197"/>
                  </a:cubicBezTo>
                  <a:cubicBezTo>
                    <a:pt x="-53451" y="1855528"/>
                    <a:pt x="53961" y="1727786"/>
                    <a:pt x="0" y="1455555"/>
                  </a:cubicBezTo>
                  <a:cubicBezTo>
                    <a:pt x="-53961" y="1183324"/>
                    <a:pt x="21043" y="1115333"/>
                    <a:pt x="0" y="791370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4925" cap="flat" cmpd="sng" algn="ctr">
              <a:solidFill>
                <a:srgbClr val="4472C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67">
              <a:extLst>
                <a:ext uri="{FF2B5EF4-FFF2-40B4-BE49-F238E27FC236}">
                  <a16:creationId xmlns:a16="http://schemas.microsoft.com/office/drawing/2014/main" id="{9C15857F-26EB-466F-B657-05496F8FBE5A}"/>
                </a:ext>
              </a:extLst>
            </p:cNvPr>
            <p:cNvSpPr/>
            <p:nvPr/>
          </p:nvSpPr>
          <p:spPr>
            <a:xfrm>
              <a:off x="3702845" y="1340768"/>
              <a:ext cx="6713635" cy="5112568"/>
            </a:xfrm>
            <a:custGeom>
              <a:avLst/>
              <a:gdLst>
                <a:gd name="connsiteX0" fmla="*/ 0 w 6713635"/>
                <a:gd name="connsiteY0" fmla="*/ 852112 h 5112568"/>
                <a:gd name="connsiteX1" fmla="*/ 852112 w 6713635"/>
                <a:gd name="connsiteY1" fmla="*/ 0 h 5112568"/>
                <a:gd name="connsiteX2" fmla="*/ 1508901 w 6713635"/>
                <a:gd name="connsiteY2" fmla="*/ 0 h 5112568"/>
                <a:gd name="connsiteX3" fmla="*/ 2015409 w 6713635"/>
                <a:gd name="connsiteY3" fmla="*/ 0 h 5112568"/>
                <a:gd name="connsiteX4" fmla="*/ 2471822 w 6713635"/>
                <a:gd name="connsiteY4" fmla="*/ 0 h 5112568"/>
                <a:gd name="connsiteX5" fmla="*/ 3078517 w 6713635"/>
                <a:gd name="connsiteY5" fmla="*/ 0 h 5112568"/>
                <a:gd name="connsiteX6" fmla="*/ 3585024 w 6713635"/>
                <a:gd name="connsiteY6" fmla="*/ 0 h 5112568"/>
                <a:gd name="connsiteX7" fmla="*/ 4241813 w 6713635"/>
                <a:gd name="connsiteY7" fmla="*/ 0 h 5112568"/>
                <a:gd name="connsiteX8" fmla="*/ 4698226 w 6713635"/>
                <a:gd name="connsiteY8" fmla="*/ 0 h 5112568"/>
                <a:gd name="connsiteX9" fmla="*/ 5355016 w 6713635"/>
                <a:gd name="connsiteY9" fmla="*/ 0 h 5112568"/>
                <a:gd name="connsiteX10" fmla="*/ 5861523 w 6713635"/>
                <a:gd name="connsiteY10" fmla="*/ 0 h 5112568"/>
                <a:gd name="connsiteX11" fmla="*/ 6713635 w 6713635"/>
                <a:gd name="connsiteY11" fmla="*/ 852112 h 5112568"/>
                <a:gd name="connsiteX12" fmla="*/ 6713635 w 6713635"/>
                <a:gd name="connsiteY12" fmla="*/ 1454253 h 5112568"/>
                <a:gd name="connsiteX13" fmla="*/ 6713635 w 6713635"/>
                <a:gd name="connsiteY13" fmla="*/ 2090477 h 5112568"/>
                <a:gd name="connsiteX14" fmla="*/ 6713635 w 6713635"/>
                <a:gd name="connsiteY14" fmla="*/ 2726701 h 5112568"/>
                <a:gd name="connsiteX15" fmla="*/ 6713635 w 6713635"/>
                <a:gd name="connsiteY15" fmla="*/ 3226592 h 5112568"/>
                <a:gd name="connsiteX16" fmla="*/ 6713635 w 6713635"/>
                <a:gd name="connsiteY16" fmla="*/ 4260456 h 5112568"/>
                <a:gd name="connsiteX17" fmla="*/ 5861523 w 6713635"/>
                <a:gd name="connsiteY17" fmla="*/ 5112568 h 5112568"/>
                <a:gd name="connsiteX18" fmla="*/ 5254828 w 6713635"/>
                <a:gd name="connsiteY18" fmla="*/ 5112568 h 5112568"/>
                <a:gd name="connsiteX19" fmla="*/ 4798415 w 6713635"/>
                <a:gd name="connsiteY19" fmla="*/ 5112568 h 5112568"/>
                <a:gd name="connsiteX20" fmla="*/ 4141625 w 6713635"/>
                <a:gd name="connsiteY20" fmla="*/ 5112568 h 5112568"/>
                <a:gd name="connsiteX21" fmla="*/ 3585024 w 6713635"/>
                <a:gd name="connsiteY21" fmla="*/ 5112568 h 5112568"/>
                <a:gd name="connsiteX22" fmla="*/ 3128611 w 6713635"/>
                <a:gd name="connsiteY22" fmla="*/ 5112568 h 5112568"/>
                <a:gd name="connsiteX23" fmla="*/ 2572010 w 6713635"/>
                <a:gd name="connsiteY23" fmla="*/ 5112568 h 5112568"/>
                <a:gd name="connsiteX24" fmla="*/ 2165691 w 6713635"/>
                <a:gd name="connsiteY24" fmla="*/ 5112568 h 5112568"/>
                <a:gd name="connsiteX25" fmla="*/ 1759372 w 6713635"/>
                <a:gd name="connsiteY25" fmla="*/ 5112568 h 5112568"/>
                <a:gd name="connsiteX26" fmla="*/ 852112 w 6713635"/>
                <a:gd name="connsiteY26" fmla="*/ 5112568 h 5112568"/>
                <a:gd name="connsiteX27" fmla="*/ 0 w 6713635"/>
                <a:gd name="connsiteY27" fmla="*/ 4260456 h 5112568"/>
                <a:gd name="connsiteX28" fmla="*/ 0 w 6713635"/>
                <a:gd name="connsiteY28" fmla="*/ 3794649 h 5112568"/>
                <a:gd name="connsiteX29" fmla="*/ 0 w 6713635"/>
                <a:gd name="connsiteY29" fmla="*/ 3192508 h 5112568"/>
                <a:gd name="connsiteX30" fmla="*/ 0 w 6713635"/>
                <a:gd name="connsiteY30" fmla="*/ 2726701 h 5112568"/>
                <a:gd name="connsiteX31" fmla="*/ 0 w 6713635"/>
                <a:gd name="connsiteY31" fmla="*/ 2124560 h 5112568"/>
                <a:gd name="connsiteX32" fmla="*/ 0 w 6713635"/>
                <a:gd name="connsiteY32" fmla="*/ 1624670 h 5112568"/>
                <a:gd name="connsiteX33" fmla="*/ 0 w 6713635"/>
                <a:gd name="connsiteY33" fmla="*/ 852112 h 511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713635" h="5112568" extrusionOk="0">
                  <a:moveTo>
                    <a:pt x="0" y="852112"/>
                  </a:moveTo>
                  <a:cubicBezTo>
                    <a:pt x="-27417" y="364593"/>
                    <a:pt x="343268" y="14350"/>
                    <a:pt x="852112" y="0"/>
                  </a:cubicBezTo>
                  <a:cubicBezTo>
                    <a:pt x="1067293" y="-37056"/>
                    <a:pt x="1333556" y="64518"/>
                    <a:pt x="1508901" y="0"/>
                  </a:cubicBezTo>
                  <a:cubicBezTo>
                    <a:pt x="1684246" y="-64518"/>
                    <a:pt x="1779713" y="53643"/>
                    <a:pt x="2015409" y="0"/>
                  </a:cubicBezTo>
                  <a:cubicBezTo>
                    <a:pt x="2251105" y="-53643"/>
                    <a:pt x="2253286" y="14898"/>
                    <a:pt x="2471822" y="0"/>
                  </a:cubicBezTo>
                  <a:cubicBezTo>
                    <a:pt x="2690358" y="-14898"/>
                    <a:pt x="2933843" y="55656"/>
                    <a:pt x="3078517" y="0"/>
                  </a:cubicBezTo>
                  <a:cubicBezTo>
                    <a:pt x="3223192" y="-55656"/>
                    <a:pt x="3358537" y="31452"/>
                    <a:pt x="3585024" y="0"/>
                  </a:cubicBezTo>
                  <a:cubicBezTo>
                    <a:pt x="3811511" y="-31452"/>
                    <a:pt x="3919651" y="6102"/>
                    <a:pt x="4241813" y="0"/>
                  </a:cubicBezTo>
                  <a:cubicBezTo>
                    <a:pt x="4563975" y="-6102"/>
                    <a:pt x="4504678" y="2030"/>
                    <a:pt x="4698226" y="0"/>
                  </a:cubicBezTo>
                  <a:cubicBezTo>
                    <a:pt x="4891774" y="-2030"/>
                    <a:pt x="5120070" y="30299"/>
                    <a:pt x="5355016" y="0"/>
                  </a:cubicBezTo>
                  <a:cubicBezTo>
                    <a:pt x="5589962" y="-30299"/>
                    <a:pt x="5725685" y="33579"/>
                    <a:pt x="5861523" y="0"/>
                  </a:cubicBezTo>
                  <a:cubicBezTo>
                    <a:pt x="6193664" y="-7920"/>
                    <a:pt x="6761001" y="251615"/>
                    <a:pt x="6713635" y="852112"/>
                  </a:cubicBezTo>
                  <a:cubicBezTo>
                    <a:pt x="6778175" y="992066"/>
                    <a:pt x="6677549" y="1327769"/>
                    <a:pt x="6713635" y="1454253"/>
                  </a:cubicBezTo>
                  <a:cubicBezTo>
                    <a:pt x="6749721" y="1580737"/>
                    <a:pt x="6685729" y="1795305"/>
                    <a:pt x="6713635" y="2090477"/>
                  </a:cubicBezTo>
                  <a:cubicBezTo>
                    <a:pt x="6741541" y="2385649"/>
                    <a:pt x="6707721" y="2528818"/>
                    <a:pt x="6713635" y="2726701"/>
                  </a:cubicBezTo>
                  <a:cubicBezTo>
                    <a:pt x="6719549" y="2924584"/>
                    <a:pt x="6702886" y="3017361"/>
                    <a:pt x="6713635" y="3226592"/>
                  </a:cubicBezTo>
                  <a:cubicBezTo>
                    <a:pt x="6724384" y="3435823"/>
                    <a:pt x="6638066" y="3880095"/>
                    <a:pt x="6713635" y="4260456"/>
                  </a:cubicBezTo>
                  <a:cubicBezTo>
                    <a:pt x="6703596" y="4710600"/>
                    <a:pt x="6337946" y="5033917"/>
                    <a:pt x="5861523" y="5112568"/>
                  </a:cubicBezTo>
                  <a:cubicBezTo>
                    <a:pt x="5717595" y="5115092"/>
                    <a:pt x="5421170" y="5068514"/>
                    <a:pt x="5254828" y="5112568"/>
                  </a:cubicBezTo>
                  <a:cubicBezTo>
                    <a:pt x="5088486" y="5156622"/>
                    <a:pt x="4940210" y="5101619"/>
                    <a:pt x="4798415" y="5112568"/>
                  </a:cubicBezTo>
                  <a:cubicBezTo>
                    <a:pt x="4656620" y="5123517"/>
                    <a:pt x="4393162" y="5050426"/>
                    <a:pt x="4141625" y="5112568"/>
                  </a:cubicBezTo>
                  <a:cubicBezTo>
                    <a:pt x="3890088" y="5174710"/>
                    <a:pt x="3728085" y="5046198"/>
                    <a:pt x="3585024" y="5112568"/>
                  </a:cubicBezTo>
                  <a:cubicBezTo>
                    <a:pt x="3441963" y="5178938"/>
                    <a:pt x="3328520" y="5064133"/>
                    <a:pt x="3128611" y="5112568"/>
                  </a:cubicBezTo>
                  <a:cubicBezTo>
                    <a:pt x="2928702" y="5161003"/>
                    <a:pt x="2695836" y="5088873"/>
                    <a:pt x="2572010" y="5112568"/>
                  </a:cubicBezTo>
                  <a:cubicBezTo>
                    <a:pt x="2448184" y="5136263"/>
                    <a:pt x="2359131" y="5103106"/>
                    <a:pt x="2165691" y="5112568"/>
                  </a:cubicBezTo>
                  <a:cubicBezTo>
                    <a:pt x="1972251" y="5122030"/>
                    <a:pt x="1913777" y="5064439"/>
                    <a:pt x="1759372" y="5112568"/>
                  </a:cubicBezTo>
                  <a:cubicBezTo>
                    <a:pt x="1604967" y="5160697"/>
                    <a:pt x="1164184" y="5097778"/>
                    <a:pt x="852112" y="5112568"/>
                  </a:cubicBezTo>
                  <a:cubicBezTo>
                    <a:pt x="496764" y="5152907"/>
                    <a:pt x="26293" y="4819628"/>
                    <a:pt x="0" y="4260456"/>
                  </a:cubicBezTo>
                  <a:cubicBezTo>
                    <a:pt x="-11460" y="4138892"/>
                    <a:pt x="3601" y="3912522"/>
                    <a:pt x="0" y="3794649"/>
                  </a:cubicBezTo>
                  <a:cubicBezTo>
                    <a:pt x="-3601" y="3676776"/>
                    <a:pt x="58476" y="3451414"/>
                    <a:pt x="0" y="3192508"/>
                  </a:cubicBezTo>
                  <a:cubicBezTo>
                    <a:pt x="-58476" y="2933602"/>
                    <a:pt x="10210" y="2895140"/>
                    <a:pt x="0" y="2726701"/>
                  </a:cubicBezTo>
                  <a:cubicBezTo>
                    <a:pt x="-10210" y="2558262"/>
                    <a:pt x="26492" y="2326586"/>
                    <a:pt x="0" y="2124560"/>
                  </a:cubicBezTo>
                  <a:cubicBezTo>
                    <a:pt x="-26492" y="1922534"/>
                    <a:pt x="37818" y="1859727"/>
                    <a:pt x="0" y="1624670"/>
                  </a:cubicBezTo>
                  <a:cubicBezTo>
                    <a:pt x="-37818" y="1389613"/>
                    <a:pt x="58675" y="1112781"/>
                    <a:pt x="0" y="852112"/>
                  </a:cubicBezTo>
                  <a:close/>
                </a:path>
              </a:pathLst>
            </a:custGeom>
            <a:noFill/>
            <a:ln w="34925" cap="flat" cmpd="sng" algn="ctr">
              <a:solidFill>
                <a:srgbClr val="7030A0"/>
              </a:solidFill>
              <a:prstDash val="sysDot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FB9E4F-9976-4F30-AFAA-78D40426806B}"/>
                </a:ext>
              </a:extLst>
            </p:cNvPr>
            <p:cNvSpPr/>
            <p:nvPr/>
          </p:nvSpPr>
          <p:spPr>
            <a:xfrm>
              <a:off x="4688533" y="1611798"/>
              <a:ext cx="2688363" cy="500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70C0"/>
                  </a:solidFill>
                  <a:latin typeface="Calibri" panose="020F0502020204030204"/>
                  <a:cs typeface="+mn-cs"/>
                </a:rPr>
                <a:t>Joint </a:t>
              </a:r>
              <a:r>
                <a:rPr lang="en-US" i="1" dirty="0">
                  <a:solidFill>
                    <a:srgbClr val="0070C0"/>
                  </a:solidFill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priority areas</a:t>
              </a:r>
              <a:endParaRPr lang="en-US" i="1" dirty="0">
                <a:solidFill>
                  <a:srgbClr val="0070C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B0C02-5BB9-40B4-9950-A55C72F326B8}"/>
                </a:ext>
              </a:extLst>
            </p:cNvPr>
            <p:cNvSpPr/>
            <p:nvPr/>
          </p:nvSpPr>
          <p:spPr>
            <a:xfrm>
              <a:off x="8314875" y="1429539"/>
              <a:ext cx="2025193" cy="876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i="1" dirty="0">
                  <a:solidFill>
                    <a:srgbClr val="7030A0"/>
                  </a:solidFill>
                  <a:latin typeface="Calibri" panose="020F0502020204030204"/>
                  <a:cs typeface="+mn-cs"/>
                </a:rPr>
                <a:t>BPM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i="1" dirty="0">
                  <a:solidFill>
                    <a:srgbClr val="7030A0"/>
                  </a:solidFill>
                  <a:latin typeface="Calibri" panose="020F0502020204030204"/>
                  <a:cs typeface="+mn-cs"/>
                </a:rPr>
                <a:t>priority areas</a:t>
              </a: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22160772-6C22-409F-A3F2-6E7857ED9B19}"/>
                </a:ext>
              </a:extLst>
            </p:cNvPr>
            <p:cNvSpPr/>
            <p:nvPr/>
          </p:nvSpPr>
          <p:spPr>
            <a:xfrm rot="5400000">
              <a:off x="3731120" y="2511014"/>
              <a:ext cx="1568177" cy="1480853"/>
            </a:xfrm>
            <a:prstGeom prst="hexagon">
              <a:avLst/>
            </a:prstGeom>
            <a:solidFill>
              <a:srgbClr val="0070C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46000">
                    <a:srgbClr val="4472C4">
                      <a:lumMod val="95000"/>
                      <a:lumOff val="5000"/>
                    </a:srgbClr>
                  </a:gs>
                  <a:gs pos="10000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Globalization</a:t>
              </a: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87807D45-4A7A-403C-B4C1-9EAAAE7C494B}"/>
                </a:ext>
              </a:extLst>
            </p:cNvPr>
            <p:cNvSpPr/>
            <p:nvPr/>
          </p:nvSpPr>
          <p:spPr>
            <a:xfrm rot="5400000">
              <a:off x="5167484" y="2509520"/>
              <a:ext cx="1568177" cy="1480853"/>
            </a:xfrm>
            <a:prstGeom prst="hexagon">
              <a:avLst/>
            </a:prstGeom>
            <a:solidFill>
              <a:srgbClr val="0070C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46000">
                    <a:srgbClr val="4472C4">
                      <a:lumMod val="95000"/>
                      <a:lumOff val="5000"/>
                    </a:srgbClr>
                  </a:gs>
                  <a:gs pos="10000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Issues</a:t>
              </a: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EE760A84-1385-40CB-85C2-BF050547F26D}"/>
                </a:ext>
              </a:extLst>
            </p:cNvPr>
            <p:cNvSpPr/>
            <p:nvPr/>
          </p:nvSpPr>
          <p:spPr>
            <a:xfrm rot="5400000">
              <a:off x="6597965" y="2513121"/>
              <a:ext cx="1568177" cy="1480853"/>
            </a:xfrm>
            <a:prstGeom prst="hexagon">
              <a:avLst/>
            </a:prstGeom>
            <a:solidFill>
              <a:srgbClr val="0070C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46000">
                    <a:srgbClr val="4472C4">
                      <a:lumMod val="95000"/>
                      <a:lumOff val="5000"/>
                    </a:srgbClr>
                  </a:gs>
                  <a:gs pos="10000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IPP</a:t>
              </a: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8C6A5E56-7E6C-4999-B6D4-EAFF2D03D26F}"/>
                </a:ext>
              </a:extLst>
            </p:cNvPr>
            <p:cNvSpPr/>
            <p:nvPr/>
          </p:nvSpPr>
          <p:spPr>
            <a:xfrm rot="5400000">
              <a:off x="5879559" y="3668957"/>
              <a:ext cx="1568177" cy="1480853"/>
            </a:xfrm>
            <a:prstGeom prst="hexagon">
              <a:avLst/>
            </a:prstGeom>
            <a:solidFill>
              <a:srgbClr val="0070C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46000">
                    <a:srgbClr val="4472C4">
                      <a:lumMod val="95000"/>
                      <a:lumOff val="5000"/>
                    </a:srgbClr>
                  </a:gs>
                  <a:gs pos="10000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Economy</a:t>
              </a: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FACBBE9C-5DDA-402F-A723-51FECBED72D6}"/>
                </a:ext>
              </a:extLst>
            </p:cNvPr>
            <p:cNvSpPr/>
            <p:nvPr/>
          </p:nvSpPr>
          <p:spPr>
            <a:xfrm rot="5400000">
              <a:off x="4450233" y="3665356"/>
              <a:ext cx="1568177" cy="1480853"/>
            </a:xfrm>
            <a:prstGeom prst="hexagon">
              <a:avLst/>
            </a:prstGeom>
            <a:solidFill>
              <a:srgbClr val="0070C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46000">
                    <a:srgbClr val="4472C4">
                      <a:lumMod val="95000"/>
                      <a:lumOff val="5000"/>
                    </a:srgbClr>
                  </a:gs>
                  <a:gs pos="10000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Islamic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Finance</a:t>
              </a: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4E10C81B-E04E-416D-8850-6EF49492D976}"/>
                </a:ext>
              </a:extLst>
            </p:cNvPr>
            <p:cNvSpPr/>
            <p:nvPr/>
          </p:nvSpPr>
          <p:spPr>
            <a:xfrm rot="5400000">
              <a:off x="6597496" y="4822957"/>
              <a:ext cx="1568177" cy="1480853"/>
            </a:xfrm>
            <a:prstGeom prst="hexagon">
              <a:avLst/>
            </a:prstGeom>
            <a:solidFill>
              <a:srgbClr val="FFC000"/>
            </a:solidFill>
            <a:ln w="41275" cap="flat" cmpd="sng" algn="ctr">
              <a:gradFill flip="none" rotWithShape="1">
                <a:gsLst>
                  <a:gs pos="100000">
                    <a:srgbClr val="FFFF00"/>
                  </a:gs>
                  <a:gs pos="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Classifications</a:t>
              </a: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98437A90-DB7C-4E83-B2F0-1EBF4622F550}"/>
                </a:ext>
              </a:extLst>
            </p:cNvPr>
            <p:cNvSpPr/>
            <p:nvPr/>
          </p:nvSpPr>
          <p:spPr>
            <a:xfrm rot="5400000">
              <a:off x="5160081" y="4823571"/>
              <a:ext cx="1568177" cy="1480853"/>
            </a:xfrm>
            <a:prstGeom prst="hexagon">
              <a:avLst/>
            </a:prstGeom>
            <a:solidFill>
              <a:srgbClr val="FFC000"/>
            </a:solidFill>
            <a:ln w="41275" cap="flat" cmpd="sng" algn="ctr">
              <a:gradFill flip="none" rotWithShape="1">
                <a:gsLst>
                  <a:gs pos="100000">
                    <a:srgbClr val="FFFF00"/>
                  </a:gs>
                  <a:gs pos="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Statistical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Units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E06CEBEB-EC4D-408C-8900-4B3DDB0A9AAB}"/>
                </a:ext>
              </a:extLst>
            </p:cNvPr>
            <p:cNvSpPr/>
            <p:nvPr/>
          </p:nvSpPr>
          <p:spPr>
            <a:xfrm rot="5400000">
              <a:off x="3730897" y="4818809"/>
              <a:ext cx="1568177" cy="1480853"/>
            </a:xfrm>
            <a:prstGeom prst="hexagon">
              <a:avLst/>
            </a:prstGeom>
            <a:solidFill>
              <a:srgbClr val="FFC000"/>
            </a:solidFill>
            <a:ln w="41275" cap="flat" cmpd="sng" algn="ctr">
              <a:gradFill flip="none" rotWithShape="1">
                <a:gsLst>
                  <a:gs pos="100000">
                    <a:srgbClr val="FFFF00"/>
                  </a:gs>
                  <a:gs pos="0">
                    <a:srgbClr val="7030A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Communication</a:t>
              </a: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29503C8-6F1C-48AE-8154-617E8CA1EE8B}"/>
                </a:ext>
              </a:extLst>
            </p:cNvPr>
            <p:cNvSpPr/>
            <p:nvPr/>
          </p:nvSpPr>
          <p:spPr>
            <a:xfrm rot="5400000">
              <a:off x="2534830" y="3659658"/>
              <a:ext cx="1568177" cy="1480853"/>
            </a:xfrm>
            <a:prstGeom prst="hexagon">
              <a:avLst/>
            </a:prstGeom>
            <a:solidFill>
              <a:srgbClr val="00B0F0"/>
            </a:solidFill>
            <a:ln w="41275" cap="flat" cmpd="sng" algn="ctr">
              <a:gradFill flip="none" rotWithShape="1">
                <a:gsLst>
                  <a:gs pos="0">
                    <a:srgbClr val="002060"/>
                  </a:gs>
                  <a:gs pos="100000">
                    <a:srgbClr val="92D05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Digitalization</a:t>
              </a: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432EE508-273F-471C-959B-0723C20640F0}"/>
                </a:ext>
              </a:extLst>
            </p:cNvPr>
            <p:cNvSpPr/>
            <p:nvPr/>
          </p:nvSpPr>
          <p:spPr>
            <a:xfrm rot="5400000">
              <a:off x="1817758" y="4820920"/>
              <a:ext cx="1568177" cy="1480853"/>
            </a:xfrm>
            <a:prstGeom prst="hexagon">
              <a:avLst/>
            </a:prstGeom>
            <a:solidFill>
              <a:srgbClr val="00B0F0"/>
            </a:solidFill>
            <a:ln w="41275" cap="flat" cmpd="sng" algn="ctr">
              <a:gradFill flip="none" rotWithShape="1">
                <a:gsLst>
                  <a:gs pos="0">
                    <a:srgbClr val="002060"/>
                  </a:gs>
                  <a:gs pos="100000">
                    <a:srgbClr val="92D05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Wellbeing and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Sustainability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A164BC-DC51-422A-AFBD-187BEDBDCA36}"/>
                </a:ext>
              </a:extLst>
            </p:cNvPr>
            <p:cNvSpPr/>
            <p:nvPr/>
          </p:nvSpPr>
          <p:spPr>
            <a:xfrm>
              <a:off x="1582218" y="2517654"/>
              <a:ext cx="2098704" cy="876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B0F0"/>
                  </a:solidFill>
                  <a:latin typeface="Calibri" panose="020F0502020204030204"/>
                  <a:cs typeface="+mn-cs"/>
                </a:rPr>
                <a:t>SNA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B0F0"/>
                  </a:solidFill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priority areas</a:t>
              </a:r>
              <a:endParaRPr lang="en-US" i="1" dirty="0">
                <a:solidFill>
                  <a:srgbClr val="00B0F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48DC45-F541-45F0-B5FD-D17C14B90BE7}"/>
                </a:ext>
              </a:extLst>
            </p:cNvPr>
            <p:cNvSpPr/>
            <p:nvPr/>
          </p:nvSpPr>
          <p:spPr>
            <a:xfrm rot="5400000">
              <a:off x="8543852" y="2509520"/>
              <a:ext cx="1568177" cy="1480853"/>
            </a:xfrm>
            <a:prstGeom prst="hexagon">
              <a:avLst/>
            </a:prstGeom>
            <a:solidFill>
              <a:srgbClr val="7030A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100000">
                    <a:srgbClr val="00206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BOP</a:t>
              </a: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142F917-B2FA-4FC6-87D2-B6ECF4160A8F}"/>
                </a:ext>
              </a:extLst>
            </p:cNvPr>
            <p:cNvSpPr/>
            <p:nvPr/>
          </p:nvSpPr>
          <p:spPr>
            <a:xfrm rot="5400000">
              <a:off x="8543384" y="4819356"/>
              <a:ext cx="1568177" cy="1480853"/>
            </a:xfrm>
            <a:prstGeom prst="hexagon">
              <a:avLst/>
            </a:prstGeom>
            <a:solidFill>
              <a:srgbClr val="7030A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100000">
                    <a:srgbClr val="00206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Direct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Investment</a:t>
              </a:r>
            </a:p>
          </p:txBody>
        </p:sp>
        <p:sp>
          <p:nvSpPr>
            <p:cNvPr id="26" name="Rectangle: Rounded Corners 66">
              <a:extLst>
                <a:ext uri="{FF2B5EF4-FFF2-40B4-BE49-F238E27FC236}">
                  <a16:creationId xmlns:a16="http://schemas.microsoft.com/office/drawing/2014/main" id="{90212CAD-CB22-426E-BBBD-07C58A63DD99}"/>
                </a:ext>
              </a:extLst>
            </p:cNvPr>
            <p:cNvSpPr/>
            <p:nvPr/>
          </p:nvSpPr>
          <p:spPr>
            <a:xfrm>
              <a:off x="1603075" y="2244130"/>
              <a:ext cx="6900599" cy="4209206"/>
            </a:xfrm>
            <a:custGeom>
              <a:avLst/>
              <a:gdLst>
                <a:gd name="connsiteX0" fmla="*/ 0 w 6900599"/>
                <a:gd name="connsiteY0" fmla="*/ 701548 h 4209206"/>
                <a:gd name="connsiteX1" fmla="*/ 701548 w 6900599"/>
                <a:gd name="connsiteY1" fmla="*/ 0 h 4209206"/>
                <a:gd name="connsiteX2" fmla="*/ 1361248 w 6900599"/>
                <a:gd name="connsiteY2" fmla="*/ 0 h 4209206"/>
                <a:gd name="connsiteX3" fmla="*/ 1856024 w 6900599"/>
                <a:gd name="connsiteY3" fmla="*/ 0 h 4209206"/>
                <a:gd name="connsiteX4" fmla="*/ 2295824 w 6900599"/>
                <a:gd name="connsiteY4" fmla="*/ 0 h 4209206"/>
                <a:gd name="connsiteX5" fmla="*/ 2900549 w 6900599"/>
                <a:gd name="connsiteY5" fmla="*/ 0 h 4209206"/>
                <a:gd name="connsiteX6" fmla="*/ 3395324 w 6900599"/>
                <a:gd name="connsiteY6" fmla="*/ 0 h 4209206"/>
                <a:gd name="connsiteX7" fmla="*/ 4055025 w 6900599"/>
                <a:gd name="connsiteY7" fmla="*/ 0 h 4209206"/>
                <a:gd name="connsiteX8" fmla="*/ 4494825 w 6900599"/>
                <a:gd name="connsiteY8" fmla="*/ 0 h 4209206"/>
                <a:gd name="connsiteX9" fmla="*/ 5154525 w 6900599"/>
                <a:gd name="connsiteY9" fmla="*/ 0 h 4209206"/>
                <a:gd name="connsiteX10" fmla="*/ 5539351 w 6900599"/>
                <a:gd name="connsiteY10" fmla="*/ 0 h 4209206"/>
                <a:gd name="connsiteX11" fmla="*/ 6199051 w 6900599"/>
                <a:gd name="connsiteY11" fmla="*/ 0 h 4209206"/>
                <a:gd name="connsiteX12" fmla="*/ 6900599 w 6900599"/>
                <a:gd name="connsiteY12" fmla="*/ 701548 h 4209206"/>
                <a:gd name="connsiteX13" fmla="*/ 6900599 w 6900599"/>
                <a:gd name="connsiteY13" fmla="*/ 1178587 h 4209206"/>
                <a:gd name="connsiteX14" fmla="*/ 6900599 w 6900599"/>
                <a:gd name="connsiteY14" fmla="*/ 1795931 h 4209206"/>
                <a:gd name="connsiteX15" fmla="*/ 6900599 w 6900599"/>
                <a:gd name="connsiteY15" fmla="*/ 2301031 h 4209206"/>
                <a:gd name="connsiteX16" fmla="*/ 6900599 w 6900599"/>
                <a:gd name="connsiteY16" fmla="*/ 2862253 h 4209206"/>
                <a:gd name="connsiteX17" fmla="*/ 6900599 w 6900599"/>
                <a:gd name="connsiteY17" fmla="*/ 3507658 h 4209206"/>
                <a:gd name="connsiteX18" fmla="*/ 6199051 w 6900599"/>
                <a:gd name="connsiteY18" fmla="*/ 4209206 h 4209206"/>
                <a:gd name="connsiteX19" fmla="*/ 5814226 w 6900599"/>
                <a:gd name="connsiteY19" fmla="*/ 4209206 h 4209206"/>
                <a:gd name="connsiteX20" fmla="*/ 5154525 w 6900599"/>
                <a:gd name="connsiteY20" fmla="*/ 4209206 h 4209206"/>
                <a:gd name="connsiteX21" fmla="*/ 4604775 w 6900599"/>
                <a:gd name="connsiteY21" fmla="*/ 4209206 h 4209206"/>
                <a:gd name="connsiteX22" fmla="*/ 4164975 w 6900599"/>
                <a:gd name="connsiteY22" fmla="*/ 4209206 h 4209206"/>
                <a:gd name="connsiteX23" fmla="*/ 3615225 w 6900599"/>
                <a:gd name="connsiteY23" fmla="*/ 4209206 h 4209206"/>
                <a:gd name="connsiteX24" fmla="*/ 3230399 w 6900599"/>
                <a:gd name="connsiteY24" fmla="*/ 4209206 h 4209206"/>
                <a:gd name="connsiteX25" fmla="*/ 2845574 w 6900599"/>
                <a:gd name="connsiteY25" fmla="*/ 4209206 h 4209206"/>
                <a:gd name="connsiteX26" fmla="*/ 2295824 w 6900599"/>
                <a:gd name="connsiteY26" fmla="*/ 4209206 h 4209206"/>
                <a:gd name="connsiteX27" fmla="*/ 1856024 w 6900599"/>
                <a:gd name="connsiteY27" fmla="*/ 4209206 h 4209206"/>
                <a:gd name="connsiteX28" fmla="*/ 1251298 w 6900599"/>
                <a:gd name="connsiteY28" fmla="*/ 4209206 h 4209206"/>
                <a:gd name="connsiteX29" fmla="*/ 701548 w 6900599"/>
                <a:gd name="connsiteY29" fmla="*/ 4209206 h 4209206"/>
                <a:gd name="connsiteX30" fmla="*/ 0 w 6900599"/>
                <a:gd name="connsiteY30" fmla="*/ 3507658 h 4209206"/>
                <a:gd name="connsiteX31" fmla="*/ 0 w 6900599"/>
                <a:gd name="connsiteY31" fmla="*/ 2946436 h 4209206"/>
                <a:gd name="connsiteX32" fmla="*/ 0 w 6900599"/>
                <a:gd name="connsiteY32" fmla="*/ 2441336 h 4209206"/>
                <a:gd name="connsiteX33" fmla="*/ 0 w 6900599"/>
                <a:gd name="connsiteY33" fmla="*/ 1964298 h 4209206"/>
                <a:gd name="connsiteX34" fmla="*/ 0 w 6900599"/>
                <a:gd name="connsiteY34" fmla="*/ 1459198 h 4209206"/>
                <a:gd name="connsiteX35" fmla="*/ 0 w 6900599"/>
                <a:gd name="connsiteY35" fmla="*/ 701548 h 420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900599" h="4209206" extrusionOk="0">
                  <a:moveTo>
                    <a:pt x="0" y="701548"/>
                  </a:moveTo>
                  <a:cubicBezTo>
                    <a:pt x="-18447" y="302716"/>
                    <a:pt x="256824" y="21494"/>
                    <a:pt x="701548" y="0"/>
                  </a:cubicBezTo>
                  <a:cubicBezTo>
                    <a:pt x="951553" y="-53633"/>
                    <a:pt x="1169234" y="24881"/>
                    <a:pt x="1361248" y="0"/>
                  </a:cubicBezTo>
                  <a:cubicBezTo>
                    <a:pt x="1553262" y="-24881"/>
                    <a:pt x="1739617" y="31077"/>
                    <a:pt x="1856024" y="0"/>
                  </a:cubicBezTo>
                  <a:cubicBezTo>
                    <a:pt x="1972431" y="-31077"/>
                    <a:pt x="2078516" y="50696"/>
                    <a:pt x="2295824" y="0"/>
                  </a:cubicBezTo>
                  <a:cubicBezTo>
                    <a:pt x="2513132" y="-50696"/>
                    <a:pt x="2653732" y="60530"/>
                    <a:pt x="2900549" y="0"/>
                  </a:cubicBezTo>
                  <a:cubicBezTo>
                    <a:pt x="3147367" y="-60530"/>
                    <a:pt x="3149207" y="32587"/>
                    <a:pt x="3395324" y="0"/>
                  </a:cubicBezTo>
                  <a:cubicBezTo>
                    <a:pt x="3641441" y="-32587"/>
                    <a:pt x="3801089" y="51034"/>
                    <a:pt x="4055025" y="0"/>
                  </a:cubicBezTo>
                  <a:cubicBezTo>
                    <a:pt x="4308961" y="-51034"/>
                    <a:pt x="4345794" y="32231"/>
                    <a:pt x="4494825" y="0"/>
                  </a:cubicBezTo>
                  <a:cubicBezTo>
                    <a:pt x="4643856" y="-32231"/>
                    <a:pt x="4833128" y="58887"/>
                    <a:pt x="5154525" y="0"/>
                  </a:cubicBezTo>
                  <a:cubicBezTo>
                    <a:pt x="5475922" y="-58887"/>
                    <a:pt x="5349276" y="43795"/>
                    <a:pt x="5539351" y="0"/>
                  </a:cubicBezTo>
                  <a:cubicBezTo>
                    <a:pt x="5729426" y="-43795"/>
                    <a:pt x="6063620" y="46682"/>
                    <a:pt x="6199051" y="0"/>
                  </a:cubicBezTo>
                  <a:cubicBezTo>
                    <a:pt x="6620237" y="50214"/>
                    <a:pt x="6910849" y="420254"/>
                    <a:pt x="6900599" y="701548"/>
                  </a:cubicBezTo>
                  <a:cubicBezTo>
                    <a:pt x="6913433" y="870363"/>
                    <a:pt x="6848604" y="1052746"/>
                    <a:pt x="6900599" y="1178587"/>
                  </a:cubicBezTo>
                  <a:cubicBezTo>
                    <a:pt x="6952594" y="1304428"/>
                    <a:pt x="6876575" y="1595545"/>
                    <a:pt x="6900599" y="1795931"/>
                  </a:cubicBezTo>
                  <a:cubicBezTo>
                    <a:pt x="6924623" y="1996317"/>
                    <a:pt x="6873780" y="2067104"/>
                    <a:pt x="6900599" y="2301031"/>
                  </a:cubicBezTo>
                  <a:cubicBezTo>
                    <a:pt x="6927418" y="2534958"/>
                    <a:pt x="6838720" y="2652764"/>
                    <a:pt x="6900599" y="2862253"/>
                  </a:cubicBezTo>
                  <a:cubicBezTo>
                    <a:pt x="6962478" y="3071742"/>
                    <a:pt x="6882525" y="3339891"/>
                    <a:pt x="6900599" y="3507658"/>
                  </a:cubicBezTo>
                  <a:cubicBezTo>
                    <a:pt x="6868921" y="3799816"/>
                    <a:pt x="6601977" y="4206063"/>
                    <a:pt x="6199051" y="4209206"/>
                  </a:cubicBezTo>
                  <a:cubicBezTo>
                    <a:pt x="6097127" y="4211737"/>
                    <a:pt x="5970019" y="4184353"/>
                    <a:pt x="5814226" y="4209206"/>
                  </a:cubicBezTo>
                  <a:cubicBezTo>
                    <a:pt x="5658433" y="4234059"/>
                    <a:pt x="5450111" y="4132483"/>
                    <a:pt x="5154525" y="4209206"/>
                  </a:cubicBezTo>
                  <a:cubicBezTo>
                    <a:pt x="4858939" y="4285929"/>
                    <a:pt x="4815106" y="4186419"/>
                    <a:pt x="4604775" y="4209206"/>
                  </a:cubicBezTo>
                  <a:cubicBezTo>
                    <a:pt x="4394444" y="4231993"/>
                    <a:pt x="4266247" y="4209005"/>
                    <a:pt x="4164975" y="4209206"/>
                  </a:cubicBezTo>
                  <a:cubicBezTo>
                    <a:pt x="4063703" y="4209407"/>
                    <a:pt x="3839234" y="4190862"/>
                    <a:pt x="3615225" y="4209206"/>
                  </a:cubicBezTo>
                  <a:cubicBezTo>
                    <a:pt x="3391216" y="4227550"/>
                    <a:pt x="3314128" y="4184870"/>
                    <a:pt x="3230399" y="4209206"/>
                  </a:cubicBezTo>
                  <a:cubicBezTo>
                    <a:pt x="3146670" y="4233542"/>
                    <a:pt x="3008827" y="4185125"/>
                    <a:pt x="2845574" y="4209206"/>
                  </a:cubicBezTo>
                  <a:cubicBezTo>
                    <a:pt x="2682321" y="4233287"/>
                    <a:pt x="2537468" y="4195438"/>
                    <a:pt x="2295824" y="4209206"/>
                  </a:cubicBezTo>
                  <a:cubicBezTo>
                    <a:pt x="2054180" y="4222974"/>
                    <a:pt x="2065877" y="4166905"/>
                    <a:pt x="1856024" y="4209206"/>
                  </a:cubicBezTo>
                  <a:cubicBezTo>
                    <a:pt x="1646171" y="4251507"/>
                    <a:pt x="1486800" y="4189721"/>
                    <a:pt x="1251298" y="4209206"/>
                  </a:cubicBezTo>
                  <a:cubicBezTo>
                    <a:pt x="1015796" y="4228691"/>
                    <a:pt x="845615" y="4189038"/>
                    <a:pt x="701548" y="4209206"/>
                  </a:cubicBezTo>
                  <a:cubicBezTo>
                    <a:pt x="280235" y="4314766"/>
                    <a:pt x="-33633" y="3789197"/>
                    <a:pt x="0" y="3507658"/>
                  </a:cubicBezTo>
                  <a:cubicBezTo>
                    <a:pt x="-2851" y="3365764"/>
                    <a:pt x="36674" y="3202617"/>
                    <a:pt x="0" y="2946436"/>
                  </a:cubicBezTo>
                  <a:cubicBezTo>
                    <a:pt x="-36674" y="2690255"/>
                    <a:pt x="39178" y="2666618"/>
                    <a:pt x="0" y="2441336"/>
                  </a:cubicBezTo>
                  <a:cubicBezTo>
                    <a:pt x="-39178" y="2216054"/>
                    <a:pt x="29812" y="2092344"/>
                    <a:pt x="0" y="1964298"/>
                  </a:cubicBezTo>
                  <a:cubicBezTo>
                    <a:pt x="-29812" y="1836252"/>
                    <a:pt x="42308" y="1644987"/>
                    <a:pt x="0" y="1459198"/>
                  </a:cubicBezTo>
                  <a:cubicBezTo>
                    <a:pt x="-42308" y="1273409"/>
                    <a:pt x="16133" y="1019014"/>
                    <a:pt x="0" y="701548"/>
                  </a:cubicBezTo>
                  <a:close/>
                </a:path>
              </a:pathLst>
            </a:custGeom>
            <a:noFill/>
            <a:ln w="34925" cap="flat" cmpd="sng" algn="ctr">
              <a:solidFill>
                <a:srgbClr val="00B0F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A3A4BF85-1A03-4DE1-9863-296A7FF07C7F}"/>
                </a:ext>
              </a:extLst>
            </p:cNvPr>
            <p:cNvSpPr/>
            <p:nvPr/>
          </p:nvSpPr>
          <p:spPr>
            <a:xfrm rot="5400000">
              <a:off x="7825447" y="3665356"/>
              <a:ext cx="1568177" cy="1480853"/>
            </a:xfrm>
            <a:prstGeom prst="hexagon">
              <a:avLst/>
            </a:prstGeom>
            <a:solidFill>
              <a:srgbClr val="7030A0"/>
            </a:solidFill>
            <a:ln w="41275" cap="flat" cmpd="sng" algn="ctr">
              <a:gradFill flip="none" rotWithShape="1">
                <a:gsLst>
                  <a:gs pos="0">
                    <a:srgbClr val="FCB6F4"/>
                  </a:gs>
                  <a:gs pos="100000">
                    <a:srgbClr val="002060"/>
                  </a:gs>
                </a:gsLst>
                <a:lin ang="2700000" scaled="1"/>
                <a:tileRect/>
              </a:gra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973105"/>
                        <a:gd name="connsiteY0" fmla="*/ 954113 h 1908225"/>
                        <a:gd name="connsiteX1" fmla="*/ 228987 w 1973105"/>
                        <a:gd name="connsiteY1" fmla="*/ 496139 h 1908225"/>
                        <a:gd name="connsiteX2" fmla="*/ 477056 w 1973105"/>
                        <a:gd name="connsiteY2" fmla="*/ 0 h 1908225"/>
                        <a:gd name="connsiteX3" fmla="*/ 976363 w 1973105"/>
                        <a:gd name="connsiteY3" fmla="*/ 0 h 1908225"/>
                        <a:gd name="connsiteX4" fmla="*/ 1496049 w 1973105"/>
                        <a:gd name="connsiteY4" fmla="*/ 0 h 1908225"/>
                        <a:gd name="connsiteX5" fmla="*/ 1725036 w 1973105"/>
                        <a:gd name="connsiteY5" fmla="*/ 457974 h 1908225"/>
                        <a:gd name="connsiteX6" fmla="*/ 1973105 w 1973105"/>
                        <a:gd name="connsiteY6" fmla="*/ 954113 h 1908225"/>
                        <a:gd name="connsiteX7" fmla="*/ 1744118 w 1973105"/>
                        <a:gd name="connsiteY7" fmla="*/ 1412087 h 1908225"/>
                        <a:gd name="connsiteX8" fmla="*/ 1496049 w 1973105"/>
                        <a:gd name="connsiteY8" fmla="*/ 1908225 h 1908225"/>
                        <a:gd name="connsiteX9" fmla="*/ 1017122 w 1973105"/>
                        <a:gd name="connsiteY9" fmla="*/ 1908225 h 1908225"/>
                        <a:gd name="connsiteX10" fmla="*/ 477056 w 1973105"/>
                        <a:gd name="connsiteY10" fmla="*/ 1908225 h 1908225"/>
                        <a:gd name="connsiteX11" fmla="*/ 233757 w 1973105"/>
                        <a:gd name="connsiteY11" fmla="*/ 1421628 h 1908225"/>
                        <a:gd name="connsiteX12" fmla="*/ 0 w 1973105"/>
                        <a:gd name="connsiteY12" fmla="*/ 954113 h 190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73105" h="1908225" fill="none" extrusionOk="0">
                          <a:moveTo>
                            <a:pt x="0" y="954113"/>
                          </a:moveTo>
                          <a:cubicBezTo>
                            <a:pt x="65740" y="706879"/>
                            <a:pt x="145950" y="682160"/>
                            <a:pt x="228987" y="496139"/>
                          </a:cubicBezTo>
                          <a:cubicBezTo>
                            <a:pt x="312024" y="310118"/>
                            <a:pt x="469306" y="127393"/>
                            <a:pt x="477056" y="0"/>
                          </a:cubicBezTo>
                          <a:cubicBezTo>
                            <a:pt x="586390" y="-47884"/>
                            <a:pt x="750167" y="31940"/>
                            <a:pt x="976363" y="0"/>
                          </a:cubicBezTo>
                          <a:cubicBezTo>
                            <a:pt x="1202559" y="-31940"/>
                            <a:pt x="1241794" y="3232"/>
                            <a:pt x="1496049" y="0"/>
                          </a:cubicBezTo>
                          <a:cubicBezTo>
                            <a:pt x="1573240" y="84522"/>
                            <a:pt x="1638847" y="372400"/>
                            <a:pt x="1725036" y="457974"/>
                          </a:cubicBezTo>
                          <a:cubicBezTo>
                            <a:pt x="1811224" y="543548"/>
                            <a:pt x="1881270" y="809897"/>
                            <a:pt x="1973105" y="954113"/>
                          </a:cubicBezTo>
                          <a:cubicBezTo>
                            <a:pt x="1968042" y="1095738"/>
                            <a:pt x="1786910" y="1202062"/>
                            <a:pt x="1744118" y="1412087"/>
                          </a:cubicBezTo>
                          <a:cubicBezTo>
                            <a:pt x="1701326" y="1622112"/>
                            <a:pt x="1590661" y="1676911"/>
                            <a:pt x="1496049" y="1908225"/>
                          </a:cubicBezTo>
                          <a:cubicBezTo>
                            <a:pt x="1290767" y="1929265"/>
                            <a:pt x="1113103" y="1870965"/>
                            <a:pt x="1017122" y="1908225"/>
                          </a:cubicBezTo>
                          <a:cubicBezTo>
                            <a:pt x="921141" y="1945485"/>
                            <a:pt x="729358" y="1850053"/>
                            <a:pt x="477056" y="1908225"/>
                          </a:cubicBezTo>
                          <a:cubicBezTo>
                            <a:pt x="330280" y="1712195"/>
                            <a:pt x="369315" y="1623408"/>
                            <a:pt x="233757" y="1421628"/>
                          </a:cubicBezTo>
                          <a:cubicBezTo>
                            <a:pt x="98200" y="1219848"/>
                            <a:pt x="81351" y="1099135"/>
                            <a:pt x="0" y="954113"/>
                          </a:cubicBezTo>
                          <a:close/>
                        </a:path>
                        <a:path w="1973105" h="1908225" stroke="0" extrusionOk="0">
                          <a:moveTo>
                            <a:pt x="0" y="954113"/>
                          </a:moveTo>
                          <a:cubicBezTo>
                            <a:pt x="24199" y="838560"/>
                            <a:pt x="190661" y="685214"/>
                            <a:pt x="233757" y="486598"/>
                          </a:cubicBezTo>
                          <a:cubicBezTo>
                            <a:pt x="276853" y="287982"/>
                            <a:pt x="428117" y="129862"/>
                            <a:pt x="477056" y="0"/>
                          </a:cubicBezTo>
                          <a:cubicBezTo>
                            <a:pt x="636001" y="-39891"/>
                            <a:pt x="848861" y="58162"/>
                            <a:pt x="1006932" y="0"/>
                          </a:cubicBezTo>
                          <a:cubicBezTo>
                            <a:pt x="1165003" y="-58162"/>
                            <a:pt x="1372243" y="42530"/>
                            <a:pt x="1496049" y="0"/>
                          </a:cubicBezTo>
                          <a:cubicBezTo>
                            <a:pt x="1655553" y="203811"/>
                            <a:pt x="1628515" y="279216"/>
                            <a:pt x="1725036" y="457974"/>
                          </a:cubicBezTo>
                          <a:cubicBezTo>
                            <a:pt x="1821557" y="636732"/>
                            <a:pt x="1816421" y="741274"/>
                            <a:pt x="1973105" y="954113"/>
                          </a:cubicBezTo>
                          <a:cubicBezTo>
                            <a:pt x="1928868" y="1163406"/>
                            <a:pt x="1815027" y="1192865"/>
                            <a:pt x="1744118" y="1412087"/>
                          </a:cubicBezTo>
                          <a:cubicBezTo>
                            <a:pt x="1673209" y="1631309"/>
                            <a:pt x="1559501" y="1655872"/>
                            <a:pt x="1496049" y="1908225"/>
                          </a:cubicBezTo>
                          <a:cubicBezTo>
                            <a:pt x="1241424" y="1934051"/>
                            <a:pt x="1224410" y="1848515"/>
                            <a:pt x="966173" y="1908225"/>
                          </a:cubicBezTo>
                          <a:cubicBezTo>
                            <a:pt x="707936" y="1967935"/>
                            <a:pt x="694011" y="1889834"/>
                            <a:pt x="477056" y="1908225"/>
                          </a:cubicBezTo>
                          <a:cubicBezTo>
                            <a:pt x="337925" y="1701878"/>
                            <a:pt x="374509" y="1669422"/>
                            <a:pt x="252840" y="1459792"/>
                          </a:cubicBezTo>
                          <a:cubicBezTo>
                            <a:pt x="131171" y="1250162"/>
                            <a:pt x="140364" y="1106763"/>
                            <a:pt x="0" y="95411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vert270"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48476" y="1401041"/>
            <a:ext cx="7179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45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Workstreams are organized by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Task Teams</a:t>
            </a:r>
            <a:r>
              <a:rPr lang="en-US" sz="200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led by country members of the AEG/BOPCOM. International organisations provide secretariat</a:t>
            </a:r>
          </a:p>
        </p:txBody>
      </p:sp>
    </p:spTree>
    <p:extLst>
      <p:ext uri="{BB962C8B-B14F-4D97-AF65-F5344CB8AC3E}">
        <p14:creationId xmlns:p14="http://schemas.microsoft.com/office/powerpoint/2010/main" val="19162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SNA and BPM update: an inclusive </a:t>
            </a:r>
            <a:r>
              <a:rPr lang="it-IT" dirty="0" err="1"/>
              <a:t>process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8A1A8-76C3-4120-AA08-48C7D3F5A4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0596" y="1440079"/>
            <a:ext cx="8628004" cy="5027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375896-480E-48C0-A133-6D1268720B45}"/>
              </a:ext>
            </a:extLst>
          </p:cNvPr>
          <p:cNvSpPr txBox="1"/>
          <p:nvPr/>
        </p:nvSpPr>
        <p:spPr>
          <a:xfrm>
            <a:off x="226784" y="2681051"/>
            <a:ext cx="3192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Worldwide participation in SNA/BPM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Consultations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about 180 economies have participated in at least one of them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9635" y="6467198"/>
            <a:ext cx="2526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2">
                    <a:lumMod val="50000"/>
                  </a:schemeClr>
                </a:solidFill>
              </a:rPr>
              <a:t>Courtesy</a:t>
            </a:r>
            <a:r>
              <a:rPr lang="it-IT" sz="1400" i="1" dirty="0">
                <a:solidFill>
                  <a:schemeClr val="bg2">
                    <a:lumMod val="50000"/>
                  </a:schemeClr>
                </a:solidFill>
              </a:rPr>
              <a:t> of Peter van de Ven</a:t>
            </a:r>
            <a:endParaRPr lang="en-GB" sz="14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6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476" y="3017084"/>
            <a:ext cx="3457066" cy="1059940"/>
          </a:xfrm>
          <a:solidFill>
            <a:srgbClr val="024B9C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SNA &amp; BPM update: 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priority areas</a:t>
            </a:r>
          </a:p>
        </p:txBody>
      </p:sp>
      <p:pic>
        <p:nvPicPr>
          <p:cNvPr id="4" name="Picture 3" descr="R:\presse\Drafts\New logo designs\estat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C0AF2-2C73-0903-05A8-8C14149C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166" y="831101"/>
            <a:ext cx="3231687" cy="192994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2AB654-E227-E9A5-7EA9-4C91AC94390E}"/>
              </a:ext>
            </a:extLst>
          </p:cNvPr>
          <p:cNvGrpSpPr/>
          <p:nvPr/>
        </p:nvGrpSpPr>
        <p:grpSpPr>
          <a:xfrm>
            <a:off x="1226290" y="2617421"/>
            <a:ext cx="2194831" cy="1859267"/>
            <a:chOff x="5720400" y="-11154"/>
            <a:chExt cx="6471603" cy="6880308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678B660-CC68-F406-F83C-CB35EB2DB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5" r="16991" b="-1"/>
            <a:stretch/>
          </p:blipFill>
          <p:spPr bwMode="auto">
            <a:xfrm>
              <a:off x="5720576" y="-11154"/>
              <a:ext cx="3545392" cy="3694372"/>
            </a:xfrm>
            <a:custGeom>
              <a:avLst/>
              <a:gdLst/>
              <a:ahLst/>
              <a:cxnLst/>
              <a:rect l="l" t="t" r="r" b="b"/>
              <a:pathLst>
                <a:path w="4228635" h="3694372">
                  <a:moveTo>
                    <a:pt x="1225911" y="0"/>
                  </a:moveTo>
                  <a:lnTo>
                    <a:pt x="4228635" y="0"/>
                  </a:lnTo>
                  <a:lnTo>
                    <a:pt x="4228635" y="3694372"/>
                  </a:lnTo>
                  <a:lnTo>
                    <a:pt x="649353" y="3694372"/>
                  </a:lnTo>
                  <a:lnTo>
                    <a:pt x="648934" y="3686621"/>
                  </a:lnTo>
                  <a:cubicBezTo>
                    <a:pt x="636941" y="3642419"/>
                    <a:pt x="605849" y="3602236"/>
                    <a:pt x="554325" y="3554015"/>
                  </a:cubicBezTo>
                  <a:cubicBezTo>
                    <a:pt x="493918" y="3500438"/>
                    <a:pt x="433510" y="3454003"/>
                    <a:pt x="348230" y="3407569"/>
                  </a:cubicBezTo>
                  <a:cubicBezTo>
                    <a:pt x="543665" y="3382565"/>
                    <a:pt x="341123" y="3296841"/>
                    <a:pt x="408637" y="3243263"/>
                  </a:cubicBezTo>
                  <a:cubicBezTo>
                    <a:pt x="547218" y="3221831"/>
                    <a:pt x="657373" y="3393282"/>
                    <a:pt x="845701" y="3343275"/>
                  </a:cubicBezTo>
                  <a:cubicBezTo>
                    <a:pt x="618286" y="3196828"/>
                    <a:pt x="362443" y="3150393"/>
                    <a:pt x="195435" y="2953940"/>
                  </a:cubicBezTo>
                  <a:cubicBezTo>
                    <a:pt x="234522" y="2911078"/>
                    <a:pt x="273609" y="2953940"/>
                    <a:pt x="305589" y="2936081"/>
                  </a:cubicBezTo>
                  <a:cubicBezTo>
                    <a:pt x="305589" y="2925365"/>
                    <a:pt x="678693" y="2993232"/>
                    <a:pt x="700013" y="2714625"/>
                  </a:cubicBezTo>
                  <a:cubicBezTo>
                    <a:pt x="707120" y="2714625"/>
                    <a:pt x="714227" y="2714625"/>
                    <a:pt x="721333" y="2703909"/>
                  </a:cubicBezTo>
                  <a:cubicBezTo>
                    <a:pt x="760420" y="2664619"/>
                    <a:pt x="724887" y="2571750"/>
                    <a:pt x="788847" y="2564606"/>
                  </a:cubicBezTo>
                  <a:cubicBezTo>
                    <a:pt x="859915" y="2557462"/>
                    <a:pt x="927429" y="2525315"/>
                    <a:pt x="1002049" y="2543175"/>
                  </a:cubicBezTo>
                  <a:cubicBezTo>
                    <a:pt x="1058903" y="2557462"/>
                    <a:pt x="1119310" y="2575322"/>
                    <a:pt x="1179718" y="2575322"/>
                  </a:cubicBezTo>
                  <a:cubicBezTo>
                    <a:pt x="1243678" y="2575322"/>
                    <a:pt x="1332512" y="2696766"/>
                    <a:pt x="1371600" y="2536031"/>
                  </a:cubicBezTo>
                  <a:cubicBezTo>
                    <a:pt x="1371600" y="2528888"/>
                    <a:pt x="1481754" y="2546747"/>
                    <a:pt x="1542161" y="2553891"/>
                  </a:cubicBezTo>
                  <a:cubicBezTo>
                    <a:pt x="1591908" y="2561035"/>
                    <a:pt x="1652316" y="2593181"/>
                    <a:pt x="1687849" y="2528888"/>
                  </a:cubicBezTo>
                  <a:cubicBezTo>
                    <a:pt x="1705616" y="2489596"/>
                    <a:pt x="1620335" y="2418159"/>
                    <a:pt x="1545714" y="2411015"/>
                  </a:cubicBezTo>
                  <a:cubicBezTo>
                    <a:pt x="1478201" y="2403872"/>
                    <a:pt x="1410687" y="2396728"/>
                    <a:pt x="1346726" y="2411015"/>
                  </a:cubicBezTo>
                  <a:cubicBezTo>
                    <a:pt x="1268552" y="2428875"/>
                    <a:pt x="1225911" y="2400300"/>
                    <a:pt x="1204591" y="2336007"/>
                  </a:cubicBezTo>
                  <a:cubicBezTo>
                    <a:pt x="1179718" y="2268141"/>
                    <a:pt x="1133524" y="2232422"/>
                    <a:pt x="1069563" y="2200275"/>
                  </a:cubicBezTo>
                  <a:cubicBezTo>
                    <a:pt x="913215" y="2121694"/>
                    <a:pt x="763974" y="2028825"/>
                    <a:pt x="593412" y="1982390"/>
                  </a:cubicBezTo>
                  <a:cubicBezTo>
                    <a:pt x="561432" y="1975246"/>
                    <a:pt x="522345" y="1960959"/>
                    <a:pt x="508131" y="1900238"/>
                  </a:cubicBezTo>
                  <a:cubicBezTo>
                    <a:pt x="970069" y="1993106"/>
                    <a:pt x="1389366" y="2232422"/>
                    <a:pt x="1865518" y="2218135"/>
                  </a:cubicBezTo>
                  <a:cubicBezTo>
                    <a:pt x="1737596" y="2143125"/>
                    <a:pt x="1584802" y="2139554"/>
                    <a:pt x="1446220" y="2085975"/>
                  </a:cubicBezTo>
                  <a:cubicBezTo>
                    <a:pt x="1545714" y="2046685"/>
                    <a:pt x="1638102" y="2089547"/>
                    <a:pt x="1730490" y="2110978"/>
                  </a:cubicBezTo>
                  <a:cubicBezTo>
                    <a:pt x="1808664" y="2128837"/>
                    <a:pt x="1879731" y="2132410"/>
                    <a:pt x="1886838" y="2021681"/>
                  </a:cubicBezTo>
                  <a:cubicBezTo>
                    <a:pt x="1886838" y="2010965"/>
                    <a:pt x="1886838" y="2003821"/>
                    <a:pt x="1886838" y="1993106"/>
                  </a:cubicBezTo>
                  <a:cubicBezTo>
                    <a:pt x="1858411" y="1946672"/>
                    <a:pt x="1819324" y="1925240"/>
                    <a:pt x="1769577" y="1910953"/>
                  </a:cubicBezTo>
                  <a:cubicBezTo>
                    <a:pt x="1741150" y="1903809"/>
                    <a:pt x="1702063" y="1889522"/>
                    <a:pt x="1702063" y="1857375"/>
                  </a:cubicBezTo>
                  <a:cubicBezTo>
                    <a:pt x="1705616" y="1735931"/>
                    <a:pt x="1609675" y="1700212"/>
                    <a:pt x="1517288" y="1664493"/>
                  </a:cubicBezTo>
                  <a:cubicBezTo>
                    <a:pt x="1567035" y="1603772"/>
                    <a:pt x="1609675" y="1646635"/>
                    <a:pt x="1648762" y="1643062"/>
                  </a:cubicBezTo>
                  <a:cubicBezTo>
                    <a:pt x="1673636" y="1639491"/>
                    <a:pt x="1698509" y="1635919"/>
                    <a:pt x="1698509" y="1603772"/>
                  </a:cubicBezTo>
                  <a:cubicBezTo>
                    <a:pt x="1698509" y="1578769"/>
                    <a:pt x="1687849" y="1546622"/>
                    <a:pt x="1662976" y="1546622"/>
                  </a:cubicBezTo>
                  <a:cubicBezTo>
                    <a:pt x="1506628" y="1543050"/>
                    <a:pt x="1417793" y="1371600"/>
                    <a:pt x="1254338" y="1371600"/>
                  </a:cubicBezTo>
                  <a:cubicBezTo>
                    <a:pt x="1154844" y="1371600"/>
                    <a:pt x="1304086" y="1275159"/>
                    <a:pt x="1222358" y="1235869"/>
                  </a:cubicBezTo>
                  <a:cubicBezTo>
                    <a:pt x="1204591" y="1225153"/>
                    <a:pt x="1272105" y="1210866"/>
                    <a:pt x="1300532" y="1214437"/>
                  </a:cubicBezTo>
                  <a:cubicBezTo>
                    <a:pt x="1328959" y="1218009"/>
                    <a:pt x="1353833" y="1243013"/>
                    <a:pt x="1389366" y="1225153"/>
                  </a:cubicBezTo>
                  <a:cubicBezTo>
                    <a:pt x="1407133" y="1160860"/>
                    <a:pt x="1360939" y="1135856"/>
                    <a:pt x="1318299" y="1117997"/>
                  </a:cubicBezTo>
                  <a:cubicBezTo>
                    <a:pt x="1225911" y="1075135"/>
                    <a:pt x="1133524" y="1025129"/>
                    <a:pt x="1030476" y="1010841"/>
                  </a:cubicBezTo>
                  <a:cubicBezTo>
                    <a:pt x="994943" y="1007269"/>
                    <a:pt x="973622" y="989409"/>
                    <a:pt x="977176" y="953690"/>
                  </a:cubicBezTo>
                  <a:cubicBezTo>
                    <a:pt x="984282" y="907256"/>
                    <a:pt x="1019816" y="921544"/>
                    <a:pt x="1048243" y="925115"/>
                  </a:cubicBezTo>
                  <a:cubicBezTo>
                    <a:pt x="1066010" y="928688"/>
                    <a:pt x="1083777" y="939403"/>
                    <a:pt x="1101544" y="914400"/>
                  </a:cubicBezTo>
                  <a:cubicBezTo>
                    <a:pt x="685800" y="660797"/>
                    <a:pt x="465491" y="675085"/>
                    <a:pt x="0" y="467915"/>
                  </a:cubicBezTo>
                  <a:cubicBezTo>
                    <a:pt x="103047" y="428625"/>
                    <a:pt x="177668" y="457200"/>
                    <a:pt x="248735" y="464344"/>
                  </a:cubicBezTo>
                  <a:cubicBezTo>
                    <a:pt x="426404" y="482203"/>
                    <a:pt x="316249" y="514350"/>
                    <a:pt x="493918" y="535781"/>
                  </a:cubicBezTo>
                  <a:cubicBezTo>
                    <a:pt x="579199" y="546497"/>
                    <a:pt x="657373" y="582216"/>
                    <a:pt x="753314" y="525066"/>
                  </a:cubicBezTo>
                  <a:cubicBezTo>
                    <a:pt x="817274" y="485775"/>
                    <a:pt x="920322" y="528637"/>
                    <a:pt x="998496" y="560785"/>
                  </a:cubicBezTo>
                  <a:cubicBezTo>
                    <a:pt x="1062457" y="589360"/>
                    <a:pt x="1126417" y="596503"/>
                    <a:pt x="1211698" y="560785"/>
                  </a:cubicBezTo>
                  <a:cubicBezTo>
                    <a:pt x="1133524" y="539354"/>
                    <a:pt x="1073117" y="521494"/>
                    <a:pt x="1012709" y="507206"/>
                  </a:cubicBezTo>
                  <a:cubicBezTo>
                    <a:pt x="962962" y="496491"/>
                    <a:pt x="934535" y="471488"/>
                    <a:pt x="938089" y="417909"/>
                  </a:cubicBezTo>
                  <a:cubicBezTo>
                    <a:pt x="938089" y="389334"/>
                    <a:pt x="927429" y="350044"/>
                    <a:pt x="962962" y="335757"/>
                  </a:cubicBezTo>
                  <a:cubicBezTo>
                    <a:pt x="991389" y="321469"/>
                    <a:pt x="1030476" y="335757"/>
                    <a:pt x="1044690" y="360759"/>
                  </a:cubicBezTo>
                  <a:cubicBezTo>
                    <a:pt x="1062457" y="407194"/>
                    <a:pt x="1080223" y="450056"/>
                    <a:pt x="1140631" y="453629"/>
                  </a:cubicBezTo>
                  <a:cubicBezTo>
                    <a:pt x="1222358" y="460771"/>
                    <a:pt x="1176164" y="432197"/>
                    <a:pt x="1161951" y="396478"/>
                  </a:cubicBezTo>
                  <a:cubicBezTo>
                    <a:pt x="1147737" y="357188"/>
                    <a:pt x="1190378" y="346472"/>
                    <a:pt x="1218805" y="353615"/>
                  </a:cubicBezTo>
                  <a:cubicBezTo>
                    <a:pt x="1325406" y="385763"/>
                    <a:pt x="1435560" y="328613"/>
                    <a:pt x="1545714" y="375047"/>
                  </a:cubicBezTo>
                  <a:cubicBezTo>
                    <a:pt x="1517288" y="260747"/>
                    <a:pt x="1456880" y="210741"/>
                    <a:pt x="1328959" y="192881"/>
                  </a:cubicBezTo>
                  <a:cubicBezTo>
                    <a:pt x="1282765" y="189310"/>
                    <a:pt x="1233018" y="196453"/>
                    <a:pt x="1190378" y="164306"/>
                  </a:cubicBezTo>
                  <a:cubicBezTo>
                    <a:pt x="1165504" y="146447"/>
                    <a:pt x="1140631" y="125016"/>
                    <a:pt x="1158398" y="89297"/>
                  </a:cubicBezTo>
                  <a:cubicBezTo>
                    <a:pt x="1169058" y="64294"/>
                    <a:pt x="1197484" y="64294"/>
                    <a:pt x="1222358" y="71437"/>
                  </a:cubicBezTo>
                  <a:cubicBezTo>
                    <a:pt x="1325406" y="110728"/>
                    <a:pt x="1435560" y="121444"/>
                    <a:pt x="1542161" y="135731"/>
                  </a:cubicBezTo>
                  <a:cubicBezTo>
                    <a:pt x="1559928" y="139303"/>
                    <a:pt x="1577695" y="146447"/>
                    <a:pt x="1595462" y="110728"/>
                  </a:cubicBezTo>
                  <a:cubicBezTo>
                    <a:pt x="1471094" y="78581"/>
                    <a:pt x="1350279" y="35719"/>
                    <a:pt x="1225911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E0FF3C4E-FC17-A472-6DC5-C8616573F9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" r="41775" b="3"/>
            <a:stretch/>
          </p:blipFill>
          <p:spPr bwMode="auto">
            <a:xfrm>
              <a:off x="9333571" y="-3"/>
              <a:ext cx="2858432" cy="3694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68084FB-5EBF-ABE6-3FC7-B2911F8E45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95" b="1"/>
            <a:stretch/>
          </p:blipFill>
          <p:spPr bwMode="auto">
            <a:xfrm>
              <a:off x="5720400" y="3814111"/>
              <a:ext cx="3545392" cy="3055043"/>
            </a:xfrm>
            <a:custGeom>
              <a:avLst/>
              <a:gdLst/>
              <a:ahLst/>
              <a:cxnLst/>
              <a:rect l="l" t="t" r="r" b="b"/>
              <a:pathLst>
                <a:path w="4228282" h="3055043">
                  <a:moveTo>
                    <a:pt x="638975" y="0"/>
                  </a:moveTo>
                  <a:lnTo>
                    <a:pt x="4228282" y="0"/>
                  </a:lnTo>
                  <a:lnTo>
                    <a:pt x="4228282" y="3055043"/>
                  </a:lnTo>
                  <a:lnTo>
                    <a:pt x="1946893" y="3055043"/>
                  </a:lnTo>
                  <a:cubicBezTo>
                    <a:pt x="1801205" y="2983605"/>
                    <a:pt x="1662624" y="2897880"/>
                    <a:pt x="1506276" y="2855018"/>
                  </a:cubicBezTo>
                  <a:cubicBezTo>
                    <a:pt x="1399675" y="2826443"/>
                    <a:pt x="1296627" y="2776437"/>
                    <a:pt x="1314394" y="2626417"/>
                  </a:cubicBezTo>
                  <a:cubicBezTo>
                    <a:pt x="1317947" y="2583555"/>
                    <a:pt x="1289520" y="2551409"/>
                    <a:pt x="1246880" y="2562124"/>
                  </a:cubicBezTo>
                  <a:cubicBezTo>
                    <a:pt x="1165153" y="2583555"/>
                    <a:pt x="1126065" y="2522833"/>
                    <a:pt x="1079872" y="2476399"/>
                  </a:cubicBezTo>
                  <a:cubicBezTo>
                    <a:pt x="998144" y="2394247"/>
                    <a:pt x="919970" y="2308520"/>
                    <a:pt x="788495" y="2294233"/>
                  </a:cubicBezTo>
                  <a:cubicBezTo>
                    <a:pt x="813369" y="2229939"/>
                    <a:pt x="856009" y="2237083"/>
                    <a:pt x="895097" y="2251371"/>
                  </a:cubicBezTo>
                  <a:cubicBezTo>
                    <a:pt x="998144" y="2287090"/>
                    <a:pt x="1101192" y="2326380"/>
                    <a:pt x="1204239" y="2362099"/>
                  </a:cubicBezTo>
                  <a:cubicBezTo>
                    <a:pt x="1271754" y="2383530"/>
                    <a:pt x="1339267" y="2415677"/>
                    <a:pt x="1428102" y="2390674"/>
                  </a:cubicBezTo>
                  <a:cubicBezTo>
                    <a:pt x="1349928" y="2262087"/>
                    <a:pt x="1218453" y="2237083"/>
                    <a:pt x="1111852" y="2197793"/>
                  </a:cubicBezTo>
                  <a:cubicBezTo>
                    <a:pt x="980377" y="2147787"/>
                    <a:pt x="902203" y="2054918"/>
                    <a:pt x="806262" y="1947762"/>
                  </a:cubicBezTo>
                  <a:cubicBezTo>
                    <a:pt x="902203" y="1919187"/>
                    <a:pt x="962610" y="1997768"/>
                    <a:pt x="1040785" y="1994196"/>
                  </a:cubicBezTo>
                  <a:cubicBezTo>
                    <a:pt x="1044338" y="1983480"/>
                    <a:pt x="1051445" y="1962049"/>
                    <a:pt x="1051445" y="1962049"/>
                  </a:cubicBezTo>
                  <a:cubicBezTo>
                    <a:pt x="923523" y="1904899"/>
                    <a:pt x="866670" y="1797743"/>
                    <a:pt x="845349" y="1665583"/>
                  </a:cubicBezTo>
                  <a:cubicBezTo>
                    <a:pt x="838243" y="1597718"/>
                    <a:pt x="792049" y="1576287"/>
                    <a:pt x="745855" y="1544140"/>
                  </a:cubicBezTo>
                  <a:cubicBezTo>
                    <a:pt x="589507" y="1433411"/>
                    <a:pt x="422499" y="1333399"/>
                    <a:pt x="291024" y="1183381"/>
                  </a:cubicBezTo>
                  <a:cubicBezTo>
                    <a:pt x="443819" y="1201239"/>
                    <a:pt x="564633" y="1301252"/>
                    <a:pt x="724535" y="1344115"/>
                  </a:cubicBezTo>
                  <a:cubicBezTo>
                    <a:pt x="596614" y="1179808"/>
                    <a:pt x="429605" y="1094083"/>
                    <a:pt x="276811" y="994071"/>
                  </a:cubicBezTo>
                  <a:cubicBezTo>
                    <a:pt x="205743" y="947637"/>
                    <a:pt x="141783" y="890486"/>
                    <a:pt x="60055" y="865484"/>
                  </a:cubicBezTo>
                  <a:cubicBezTo>
                    <a:pt x="31628" y="858340"/>
                    <a:pt x="-18119" y="840481"/>
                    <a:pt x="6755" y="790474"/>
                  </a:cubicBezTo>
                  <a:cubicBezTo>
                    <a:pt x="28075" y="747612"/>
                    <a:pt x="67162" y="761900"/>
                    <a:pt x="102696" y="772614"/>
                  </a:cubicBezTo>
                  <a:cubicBezTo>
                    <a:pt x="187976" y="801190"/>
                    <a:pt x="280364" y="801190"/>
                    <a:pt x="397625" y="801190"/>
                  </a:cubicBezTo>
                  <a:cubicBezTo>
                    <a:pt x="298131" y="665458"/>
                    <a:pt x="116909" y="708321"/>
                    <a:pt x="31628" y="565446"/>
                  </a:cubicBezTo>
                  <a:cubicBezTo>
                    <a:pt x="138229" y="540444"/>
                    <a:pt x="219957" y="590450"/>
                    <a:pt x="305237" y="601165"/>
                  </a:cubicBezTo>
                  <a:cubicBezTo>
                    <a:pt x="383412" y="611881"/>
                    <a:pt x="401178" y="586877"/>
                    <a:pt x="383412" y="508296"/>
                  </a:cubicBezTo>
                  <a:cubicBezTo>
                    <a:pt x="354985" y="386853"/>
                    <a:pt x="397625" y="326130"/>
                    <a:pt x="511333" y="358278"/>
                  </a:cubicBezTo>
                  <a:cubicBezTo>
                    <a:pt x="617934" y="390424"/>
                    <a:pt x="628594" y="343990"/>
                    <a:pt x="600167" y="276124"/>
                  </a:cubicBezTo>
                  <a:cubicBezTo>
                    <a:pt x="557527" y="176112"/>
                    <a:pt x="603720" y="97531"/>
                    <a:pt x="635701" y="11805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1E6ACB-953E-8CB7-8C09-D9D95BD931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69" b="-1"/>
            <a:stretch/>
          </p:blipFill>
          <p:spPr bwMode="auto">
            <a:xfrm>
              <a:off x="9333568" y="3802960"/>
              <a:ext cx="2858432" cy="3055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F74286B-ECEF-1B4E-EF78-4612D89FF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357" y="2698330"/>
            <a:ext cx="3394896" cy="1697448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FF701B-85A4-3203-9D1C-2CF1B8D7BE48}"/>
              </a:ext>
            </a:extLst>
          </p:cNvPr>
          <p:cNvSpPr txBox="1"/>
          <p:nvPr/>
        </p:nvSpPr>
        <p:spPr>
          <a:xfrm>
            <a:off x="4893410" y="343489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Globalisation</a:t>
            </a:r>
            <a:endParaRPr lang="en-IE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C40CD-135E-6707-0E63-5D09A93B811A}"/>
              </a:ext>
            </a:extLst>
          </p:cNvPr>
          <p:cNvSpPr txBox="1"/>
          <p:nvPr/>
        </p:nvSpPr>
        <p:spPr>
          <a:xfrm>
            <a:off x="1363334" y="2032678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Digitalisation</a:t>
            </a:r>
            <a:endParaRPr lang="en-IE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FBF62-69F8-1332-72E2-8F0AFE3BCFC1}"/>
              </a:ext>
            </a:extLst>
          </p:cNvPr>
          <p:cNvSpPr txBox="1"/>
          <p:nvPr/>
        </p:nvSpPr>
        <p:spPr>
          <a:xfrm>
            <a:off x="8806224" y="1897443"/>
            <a:ext cx="2465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Wellbeing and </a:t>
            </a:r>
            <a:br>
              <a:rPr lang="en-GB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sustainability</a:t>
            </a:r>
            <a:endParaRPr lang="en-IE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F32CA-E78E-1508-2736-38387415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13</a:t>
            </a:fld>
            <a:endParaRPr lang="en-GB"/>
          </a:p>
        </p:txBody>
      </p:sp>
      <p:pic>
        <p:nvPicPr>
          <p:cNvPr id="11" name="Picture 2" descr="Communication Concept Word Tag Cloud Isolated Stock Illustration ...">
            <a:extLst>
              <a:ext uri="{FF2B5EF4-FFF2-40B4-BE49-F238E27FC236}">
                <a16:creationId xmlns:a16="http://schemas.microsoft.com/office/drawing/2014/main" id="{6ACF06DF-AE18-FD11-A991-264394149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b="14457"/>
          <a:stretch/>
        </p:blipFill>
        <p:spPr bwMode="auto">
          <a:xfrm>
            <a:off x="4305410" y="4702575"/>
            <a:ext cx="3353198" cy="1763438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4D8E12-1CAD-C873-C146-767C93969834}"/>
              </a:ext>
            </a:extLst>
          </p:cNvPr>
          <p:cNvSpPr txBox="1"/>
          <p:nvPr/>
        </p:nvSpPr>
        <p:spPr>
          <a:xfrm>
            <a:off x="4683416" y="4214271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Communication</a:t>
            </a:r>
            <a:endParaRPr lang="en-IE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8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833574-25D4-4853-BFA6-18232742DD5E}"/>
              </a:ext>
            </a:extLst>
          </p:cNvPr>
          <p:cNvSpPr/>
          <p:nvPr/>
        </p:nvSpPr>
        <p:spPr>
          <a:xfrm>
            <a:off x="4767944" y="381935"/>
            <a:ext cx="7315200" cy="72233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pPr defTabSz="685715">
              <a:lnSpc>
                <a:spcPct val="90000"/>
              </a:lnSpc>
              <a:spcBef>
                <a:spcPts val="750"/>
              </a:spcBef>
            </a:pPr>
            <a:r>
              <a:rPr lang="en-US" sz="4000" dirty="0">
                <a:solidFill>
                  <a:srgbClr val="004C97"/>
                </a:solidFill>
              </a:rPr>
              <a:t>Globalization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C7DE9-1EF4-469C-B8C1-29DAFE050806}"/>
              </a:ext>
            </a:extLst>
          </p:cNvPr>
          <p:cNvSpPr/>
          <p:nvPr/>
        </p:nvSpPr>
        <p:spPr>
          <a:xfrm>
            <a:off x="5004707" y="1326995"/>
            <a:ext cx="6694714" cy="4702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61950" lvl="2" indent="-247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focus on structure and activities of </a:t>
            </a:r>
            <a:r>
              <a:rPr lang="en-US" altLang="en-US" sz="2000" b="1" dirty="0">
                <a:solidFill>
                  <a:srgbClr val="4472C4"/>
                </a:solidFill>
                <a:latin typeface="Calibri" panose="020F0502020204030204"/>
              </a:rPr>
              <a:t>Multinational Enterprise Groups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(MNEs)</a:t>
            </a:r>
          </a:p>
          <a:p>
            <a:pPr marL="628650" lvl="3" indent="-276225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b="1" dirty="0">
                <a:solidFill>
                  <a:srgbClr val="4472C4"/>
                </a:solidFill>
                <a:latin typeface="Calibri" panose="020F0502020204030204"/>
              </a:rPr>
              <a:t>Goods, Services,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b="1" dirty="0">
                <a:solidFill>
                  <a:srgbClr val="4472C4"/>
                </a:solidFill>
                <a:latin typeface="Calibri" panose="020F0502020204030204"/>
              </a:rPr>
              <a:t>Investment Income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by Enterprise Characteristics</a:t>
            </a:r>
          </a:p>
          <a:p>
            <a:pPr marL="628650" lvl="3" indent="-276225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Clarification on </a:t>
            </a:r>
            <a:r>
              <a:rPr lang="en-US" altLang="en-US" b="1" dirty="0">
                <a:solidFill>
                  <a:srgbClr val="4472C4"/>
                </a:solidFill>
                <a:latin typeface="Calibri" panose="020F0502020204030204"/>
              </a:rPr>
              <a:t>recording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altLang="en-US" b="1" dirty="0">
                <a:solidFill>
                  <a:srgbClr val="4472C4"/>
                </a:solidFill>
                <a:latin typeface="Calibri" panose="020F0502020204030204"/>
              </a:rPr>
              <a:t>intellectual property products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within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MNEs</a:t>
            </a:r>
          </a:p>
          <a:p>
            <a:pPr marL="628650" lvl="3" indent="-276225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Separate information on </a:t>
            </a:r>
            <a:r>
              <a:rPr lang="en-US" altLang="en-US" b="1" dirty="0">
                <a:solidFill>
                  <a:srgbClr val="4472C4"/>
                </a:solidFill>
                <a:latin typeface="Calibri" panose="020F0502020204030204"/>
              </a:rPr>
              <a:t>Special Purpose Entitie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 (SPEs), as an “of which” item for corporations</a:t>
            </a:r>
          </a:p>
          <a:p>
            <a:pPr marL="361950" lvl="2" indent="-247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New treatment of </a:t>
            </a:r>
            <a:r>
              <a:rPr lang="en-US" altLang="en-US" sz="2000" b="1" dirty="0">
                <a:solidFill>
                  <a:srgbClr val="4472C4"/>
                </a:solidFill>
                <a:latin typeface="Calibri" panose="020F0502020204030204"/>
              </a:rPr>
              <a:t>Marketing Assets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(trademarks, logos)</a:t>
            </a:r>
          </a:p>
          <a:p>
            <a:pPr marL="361950" lvl="2" indent="-2476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More detailed information on </a:t>
            </a:r>
            <a:r>
              <a:rPr lang="en-US" altLang="en-US" sz="2000" b="1" dirty="0">
                <a:solidFill>
                  <a:srgbClr val="4472C4"/>
                </a:solidFill>
                <a:latin typeface="Calibri" panose="020F0502020204030204"/>
                <a:cs typeface="Calibri" panose="020F0502020204030204" pitchFamily="34" charset="0"/>
              </a:rPr>
              <a:t>F</a:t>
            </a:r>
            <a:r>
              <a:rPr lang="en-US" altLang="en-US" sz="2000" b="1" dirty="0">
                <a:solidFill>
                  <a:srgbClr val="4472C4"/>
                </a:solidFill>
                <a:latin typeface="Calibri" panose="020F0502020204030204"/>
              </a:rPr>
              <a:t>actory-less Good Production Arrangements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clarification for the treatment of digital platforms</a:t>
            </a:r>
          </a:p>
          <a:p>
            <a:pPr marL="342900" lvl="2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more detailed breakdown for </a:t>
            </a:r>
            <a:r>
              <a:rPr lang="en-US" altLang="en-US" sz="2000" b="1" dirty="0">
                <a:solidFill>
                  <a:srgbClr val="4472C4"/>
                </a:solidFill>
                <a:latin typeface="Calibri" panose="020F0502020204030204"/>
              </a:rPr>
              <a:t>Trade in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E3F433-364A-1252-831D-AFDB1D0F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8" y="997430"/>
            <a:ext cx="4908149" cy="293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6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7C7DE9-1EF4-469C-B8C1-29DAFE050806}"/>
              </a:ext>
            </a:extLst>
          </p:cNvPr>
          <p:cNvSpPr/>
          <p:nvPr/>
        </p:nvSpPr>
        <p:spPr>
          <a:xfrm>
            <a:off x="559421" y="1562794"/>
            <a:ext cx="5212730" cy="443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2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altLang="en-US" sz="2400" dirty="0">
                <a:solidFill>
                  <a:prstClr val="black"/>
                </a:solidFill>
                <a:latin typeface="Calibri" panose="020F0502020204030204"/>
              </a:rPr>
              <a:t>Work on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Terminology and Branding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”: effort to make the language less technical and more user-friendly</a:t>
            </a:r>
          </a:p>
          <a:p>
            <a:pPr marL="342900" lvl="2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Development of a common 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glossary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 for macroeconomic statistics </a:t>
            </a:r>
            <a:b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(beyond just SNA and BPM)</a:t>
            </a:r>
          </a:p>
          <a:p>
            <a:pPr marL="342900" lvl="2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 framework </a:t>
            </a:r>
            <a:r>
              <a:rPr lang="en-US" altLang="en-US" sz="2400" dirty="0">
                <a:solidFill>
                  <a:prstClr val="black"/>
                </a:solidFill>
                <a:latin typeface="Calibri" panose="020F0502020204030204"/>
              </a:rPr>
              <a:t>to measure country alignment with the standards</a:t>
            </a:r>
          </a:p>
          <a:p>
            <a:pPr marL="342900" lvl="2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alt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2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2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6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833574-25D4-4853-BFA6-18232742DD5E}"/>
              </a:ext>
            </a:extLst>
          </p:cNvPr>
          <p:cNvSpPr/>
          <p:nvPr/>
        </p:nvSpPr>
        <p:spPr>
          <a:xfrm>
            <a:off x="857249" y="266700"/>
            <a:ext cx="7331531" cy="1028700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pPr defTabSz="685715">
              <a:lnSpc>
                <a:spcPct val="90000"/>
              </a:lnSpc>
              <a:spcBef>
                <a:spcPts val="750"/>
              </a:spcBef>
            </a:pPr>
            <a:r>
              <a:rPr lang="en-US" sz="4000" dirty="0">
                <a:solidFill>
                  <a:srgbClr val="024B9C"/>
                </a:solidFill>
              </a:rPr>
              <a:t>Communication</a:t>
            </a:r>
          </a:p>
        </p:txBody>
      </p:sp>
      <p:pic>
        <p:nvPicPr>
          <p:cNvPr id="1026" name="Picture 2" descr="Communication Concept Word Tag Cloud Isolated Stock Illustration ...">
            <a:extLst>
              <a:ext uri="{FF2B5EF4-FFF2-40B4-BE49-F238E27FC236}">
                <a16:creationId xmlns:a16="http://schemas.microsoft.com/office/drawing/2014/main" id="{790E60D9-5B69-C923-58B8-98C2BC643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b="14457"/>
          <a:stretch/>
        </p:blipFill>
        <p:spPr bwMode="auto">
          <a:xfrm>
            <a:off x="5686934" y="1654576"/>
            <a:ext cx="6308216" cy="33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87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7C7DE9-1EF4-469C-B8C1-29DAFE050806}"/>
              </a:ext>
            </a:extLst>
          </p:cNvPr>
          <p:cNvSpPr/>
          <p:nvPr/>
        </p:nvSpPr>
        <p:spPr>
          <a:xfrm>
            <a:off x="559420" y="1666875"/>
            <a:ext cx="5919439" cy="4076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Framework to measure the </a:t>
            </a:r>
            <a:r>
              <a:rPr lang="en-US" altLang="en-US" sz="2000" b="1" dirty="0">
                <a:solidFill>
                  <a:srgbClr val="4472C4"/>
                </a:solidFill>
                <a:latin typeface="Calibri" panose="020F0502020204030204"/>
              </a:rPr>
              <a:t>digital economy </a:t>
            </a:r>
            <a:br>
              <a:rPr lang="en-US" altLang="en-US" sz="2200" dirty="0">
                <a:latin typeface="Calibri" panose="020F0502020204030204"/>
              </a:rPr>
            </a:br>
            <a:r>
              <a:rPr lang="en-US" altLang="en-US" sz="2200" dirty="0">
                <a:latin typeface="Calibri" panose="020F0502020204030204"/>
              </a:rPr>
              <a:t>(Digital supply and use tables)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Recording of </a:t>
            </a:r>
            <a:r>
              <a:rPr lang="en-US" altLang="en-US" sz="2000" b="1" dirty="0">
                <a:solidFill>
                  <a:srgbClr val="4472C4"/>
                </a:solidFill>
                <a:latin typeface="Calibri" panose="020F0502020204030204"/>
              </a:rPr>
              <a:t>data</a:t>
            </a:r>
            <a:r>
              <a:rPr lang="en-US" altLang="en-US" sz="2200" dirty="0">
                <a:latin typeface="Calibri" panose="020F0502020204030204"/>
              </a:rPr>
              <a:t> in the national accounts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Artificial Intelligence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Cloud computing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Digital intermediation platforms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Crypto assets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“Free” digital products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/>
              </a:rPr>
              <a:t>Non-fungible tokens</a:t>
            </a:r>
          </a:p>
          <a:p>
            <a:pPr marL="342900" lvl="2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200" dirty="0">
                <a:latin typeface="Calibri" panose="020F0502020204030204"/>
              </a:rPr>
              <a:t>Fintech and other financial innovations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5EE06B5-FD5B-07BE-FF4A-2FDEEA2D8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r="16991" b="-1"/>
          <a:stretch/>
        </p:blipFill>
        <p:spPr bwMode="auto">
          <a:xfrm>
            <a:off x="5720576" y="-11154"/>
            <a:ext cx="3545392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F601098-BB02-6850-816B-0C615647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r="41775" b="3"/>
          <a:stretch/>
        </p:blipFill>
        <p:spPr bwMode="auto">
          <a:xfrm>
            <a:off x="9333571" y="-3"/>
            <a:ext cx="2858432" cy="369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A0BFA8F-39B8-EFCD-1BEF-41D2F6CA1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5" b="1"/>
          <a:stretch/>
        </p:blipFill>
        <p:spPr bwMode="auto">
          <a:xfrm>
            <a:off x="5720400" y="3814111"/>
            <a:ext cx="354539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120A1F-0E19-DADE-813B-D03231C17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9" b="-1"/>
          <a:stretch/>
        </p:blipFill>
        <p:spPr bwMode="auto">
          <a:xfrm>
            <a:off x="9333568" y="3802960"/>
            <a:ext cx="2858432" cy="305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52462" y="6469108"/>
            <a:ext cx="2526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bg2">
                    <a:lumMod val="50000"/>
                  </a:schemeClr>
                </a:solidFill>
              </a:rPr>
              <a:t>Courtesy</a:t>
            </a:r>
            <a:r>
              <a:rPr lang="it-IT" sz="1400" i="1" dirty="0">
                <a:solidFill>
                  <a:schemeClr val="bg2">
                    <a:lumMod val="50000"/>
                  </a:schemeClr>
                </a:solidFill>
              </a:rPr>
              <a:t> of Peter van de Ven</a:t>
            </a:r>
            <a:endParaRPr lang="en-GB" sz="1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833574-25D4-4853-BFA6-18232742DD5E}"/>
              </a:ext>
            </a:extLst>
          </p:cNvPr>
          <p:cNvSpPr/>
          <p:nvPr/>
        </p:nvSpPr>
        <p:spPr>
          <a:xfrm>
            <a:off x="845173" y="163747"/>
            <a:ext cx="7343608" cy="83634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pPr defTabSz="685715">
              <a:lnSpc>
                <a:spcPct val="90000"/>
              </a:lnSpc>
              <a:spcBef>
                <a:spcPts val="750"/>
              </a:spcBef>
            </a:pPr>
            <a:r>
              <a:rPr lang="en-US" sz="4000" dirty="0">
                <a:solidFill>
                  <a:srgbClr val="004C97"/>
                </a:solidFill>
              </a:rPr>
              <a:t>Digitalization</a:t>
            </a:r>
          </a:p>
        </p:txBody>
      </p:sp>
    </p:spTree>
    <p:extLst>
      <p:ext uri="{BB962C8B-B14F-4D97-AF65-F5344CB8AC3E}">
        <p14:creationId xmlns:p14="http://schemas.microsoft.com/office/powerpoint/2010/main" val="1254419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:\presse\Drafts\New logo designs\estat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E1ECA92-7C49-1A46-E57A-7F3388713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2130"/>
            <a:ext cx="10905699" cy="4712485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broader SNA framework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for Wellbeing and Sustainability</a:t>
            </a: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Distributions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of household Income, Consumption and Wealth</a:t>
            </a: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Supplementary accounts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on specific topics:</a:t>
            </a:r>
          </a:p>
          <a:p>
            <a:pPr lvl="1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Labour accounts</a:t>
            </a:r>
          </a:p>
          <a:p>
            <a:pPr lvl="1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Human capital and education</a:t>
            </a:r>
          </a:p>
          <a:p>
            <a:pPr lvl="1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Health care</a:t>
            </a:r>
          </a:p>
          <a:p>
            <a:pPr lvl="1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Unpaid Household service work</a:t>
            </a: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GB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159AEA0-9540-F3D8-5E2E-57521C4B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1" y="482860"/>
            <a:ext cx="10927629" cy="782357"/>
          </a:xfrm>
        </p:spPr>
        <p:txBody>
          <a:bodyPr/>
          <a:lstStyle/>
          <a:p>
            <a:r>
              <a:rPr lang="en-US" dirty="0"/>
              <a:t>Main proposals on 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9A826-409C-2B0E-CAFB-3D0DD27ED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49" b="19933"/>
          <a:stretch/>
        </p:blipFill>
        <p:spPr>
          <a:xfrm>
            <a:off x="5293216" y="545946"/>
            <a:ext cx="3974609" cy="997727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A4360D6-4C4F-E741-70D6-83112918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272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:\presse\Drafts\New logo designs\estat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F8D23CC-C1E9-0A83-FC9F-D50E80BF9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04715"/>
            <a:ext cx="10905699" cy="4690422"/>
          </a:xfrm>
          <a:noFill/>
        </p:spPr>
        <p:txBody>
          <a:bodyPr/>
          <a:lstStyle/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Depletion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natural resources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as cost of production reducing (net) Domestic Product</a:t>
            </a: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More prominence to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NET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measures</a:t>
            </a:r>
            <a:endParaRPr lang="en-GB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Natural assets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as a separate group of assets, alongside produced and (other) non-produced assets</a:t>
            </a: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Renewable energy resources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as a new asset class</a:t>
            </a: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Distinction of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specific types of natural assets</a:t>
            </a:r>
          </a:p>
          <a:p>
            <a:pPr marL="360363" indent="-360363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Clarification on the recording of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Emission permits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0E15FD0-4E98-513B-B28A-D91EB057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1058146" cy="782357"/>
          </a:xfrm>
        </p:spPr>
        <p:txBody>
          <a:bodyPr/>
          <a:lstStyle/>
          <a:p>
            <a:r>
              <a:rPr lang="en-US" dirty="0"/>
              <a:t>Main proposals on                              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1ADB35-F788-0488-70F1-536713EF1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68" b="24585"/>
          <a:stretch/>
        </p:blipFill>
        <p:spPr>
          <a:xfrm>
            <a:off x="5295416" y="295060"/>
            <a:ext cx="4354452" cy="9701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2ED4D-2744-D2EF-44CA-893A6F9B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62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109105" y="333830"/>
            <a:ext cx="7886700" cy="524819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24B9C"/>
                </a:solidFill>
              </a:rPr>
              <a:t>SNA/BPM update websites</a:t>
            </a:r>
            <a:endParaRPr lang="en-GB" dirty="0">
              <a:solidFill>
                <a:srgbClr val="024B9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0200" y="1300079"/>
            <a:ext cx="5249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https://unstats.un.org/unsd/nationalaccount/sna.asp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949849"/>
            <a:ext cx="5161756" cy="49775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80200" y="2181375"/>
            <a:ext cx="449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https://unstats.un.org/unsd/nationalaccount/SNAUpdate/GuidanceNotes.asp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80200" y="3314270"/>
            <a:ext cx="449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https://unstats.un.org/unsd/nationalaccount/ramtg.asp?fType=2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IMF BPM6 update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https://www.imf.org/en/Data/Statistics/BPM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0200" y="997149"/>
            <a:ext cx="23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SNA update homepage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0200" y="1888213"/>
            <a:ext cx="260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Full list of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guidance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notes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0200" y="3008438"/>
            <a:ext cx="151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AEG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1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673227"/>
            <a:ext cx="10905699" cy="491807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2000" b="1" dirty="0"/>
              <a:t>NA</a:t>
            </a:r>
            <a:r>
              <a:rPr lang="en-GB" sz="2000" dirty="0"/>
              <a:t> are a </a:t>
            </a:r>
            <a:r>
              <a:rPr lang="en-GB" sz="2000" b="1" dirty="0"/>
              <a:t>complete</a:t>
            </a:r>
            <a:r>
              <a:rPr lang="en-GB" sz="2000" dirty="0"/>
              <a:t> and </a:t>
            </a:r>
            <a:r>
              <a:rPr lang="en-GB" sz="2000" b="1" dirty="0"/>
              <a:t>consistent</a:t>
            </a:r>
            <a:r>
              <a:rPr lang="en-GB" sz="2000" dirty="0"/>
              <a:t> system of accounts and balance sheets, providing an </a:t>
            </a:r>
            <a:r>
              <a:rPr lang="en-GB" sz="2000" b="1" dirty="0"/>
              <a:t>integrated </a:t>
            </a:r>
            <a:r>
              <a:rPr lang="en-GB" sz="2000" dirty="0"/>
              <a:t>framework</a:t>
            </a:r>
            <a:r>
              <a:rPr lang="en-GB" sz="2000" b="1" dirty="0"/>
              <a:t> </a:t>
            </a:r>
            <a:r>
              <a:rPr lang="en-GB" sz="2000" dirty="0"/>
              <a:t>to describe economic interactions between entities of an economy </a:t>
            </a:r>
            <a:r>
              <a:rPr lang="en-GB" sz="2000" i="1" dirty="0"/>
              <a:t>(whether a region, a country, or a group of countries such as the European Union)</a:t>
            </a:r>
          </a:p>
          <a:p>
            <a:pPr>
              <a:spcAft>
                <a:spcPts val="0"/>
              </a:spcAft>
            </a:pPr>
            <a:endParaRPr lang="en-GB" sz="2000" dirty="0"/>
          </a:p>
          <a:p>
            <a:pPr>
              <a:spcAft>
                <a:spcPts val="0"/>
              </a:spcAft>
            </a:pPr>
            <a:r>
              <a:rPr lang="en-GB" sz="2000" b="1" dirty="0"/>
              <a:t>BOP</a:t>
            </a:r>
            <a:r>
              <a:rPr lang="en-GB" sz="2000" dirty="0"/>
              <a:t> captures all transactions between </a:t>
            </a:r>
            <a:r>
              <a:rPr lang="en-GB" sz="2000" b="1" dirty="0"/>
              <a:t>resident</a:t>
            </a:r>
            <a:r>
              <a:rPr lang="en-GB" sz="2000" dirty="0"/>
              <a:t> entities of one economy with residents of the </a:t>
            </a:r>
            <a:r>
              <a:rPr lang="en-GB" sz="2000" b="1" dirty="0"/>
              <a:t>rest of the world</a:t>
            </a:r>
          </a:p>
          <a:p>
            <a:pPr>
              <a:spcAft>
                <a:spcPts val="0"/>
              </a:spcAft>
            </a:pPr>
            <a:endParaRPr lang="en-GB" sz="2000" dirty="0"/>
          </a:p>
          <a:p>
            <a:pPr>
              <a:spcAft>
                <a:spcPts val="0"/>
              </a:spcAft>
            </a:pPr>
            <a:r>
              <a:rPr lang="en-GB" sz="2000" dirty="0"/>
              <a:t>NA and BOP provide information to analyse the </a:t>
            </a:r>
            <a:r>
              <a:rPr lang="en-GB" sz="2000" b="1" dirty="0"/>
              <a:t>structure</a:t>
            </a:r>
            <a:r>
              <a:rPr lang="en-GB" sz="2000" dirty="0"/>
              <a:t> of economies and their </a:t>
            </a:r>
            <a:r>
              <a:rPr lang="en-GB" sz="2000" b="1" dirty="0"/>
              <a:t>development over time</a:t>
            </a:r>
            <a:r>
              <a:rPr lang="en-GB" sz="2000" dirty="0"/>
              <a:t>.</a:t>
            </a:r>
          </a:p>
          <a:p>
            <a:pPr>
              <a:spcAft>
                <a:spcPts val="0"/>
              </a:spcAft>
            </a:pPr>
            <a:endParaRPr lang="en-GB" sz="2000" dirty="0"/>
          </a:p>
          <a:p>
            <a:pPr>
              <a:spcAft>
                <a:spcPts val="0"/>
              </a:spcAft>
            </a:pPr>
            <a:r>
              <a:rPr lang="en-GB" sz="2000" dirty="0"/>
              <a:t>Two main characteristics of NA and BOP: </a:t>
            </a:r>
          </a:p>
          <a:p>
            <a:pPr marL="806450" lvl="1" indent="-349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/>
              <a:t>consistent bookkeeping system </a:t>
            </a:r>
          </a:p>
          <a:p>
            <a:pPr marL="806450" lvl="1" indent="-3492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dirty="0"/>
              <a:t>and based on macroeconomic theory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Introduction: National Accounts (NA) and Balance of Payments (BOP) today</a:t>
            </a:r>
          </a:p>
        </p:txBody>
      </p:sp>
    </p:spTree>
    <p:extLst>
      <p:ext uri="{BB962C8B-B14F-4D97-AF65-F5344CB8AC3E}">
        <p14:creationId xmlns:p14="http://schemas.microsoft.com/office/powerpoint/2010/main" val="34398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95"/>
    </mc:Choice>
    <mc:Fallback xmlns="">
      <p:transition spd="slow" advTm="13229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426613"/>
            <a:ext cx="10905699" cy="38685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000" dirty="0"/>
              <a:t>General idea: faithfully represent the trillions of </a:t>
            </a:r>
            <a:r>
              <a:rPr lang="en-GB" altLang="en-US" sz="2000" b="1" dirty="0"/>
              <a:t>activities in the economy in a period of time</a:t>
            </a:r>
          </a:p>
          <a:p>
            <a:pPr>
              <a:lnSpc>
                <a:spcPct val="90000"/>
              </a:lnSpc>
            </a:pPr>
            <a:r>
              <a:rPr lang="en-GB" altLang="en-US" sz="2000" b="1" dirty="0"/>
              <a:t>For NA, production</a:t>
            </a:r>
            <a:r>
              <a:rPr lang="en-GB" altLang="en-US" sz="2000" dirty="0"/>
              <a:t> is the source of value </a:t>
            </a:r>
            <a:r>
              <a:rPr lang="en-GB" altLang="en-US" sz="2000" i="1" dirty="0"/>
              <a:t>(production approach)</a:t>
            </a:r>
            <a:r>
              <a:rPr lang="en-GB" altLang="en-US" sz="2000" dirty="0"/>
              <a:t>. Value is </a:t>
            </a:r>
            <a:r>
              <a:rPr lang="en-GB" altLang="en-US" sz="2000" b="1" dirty="0"/>
              <a:t>distributed</a:t>
            </a:r>
            <a:r>
              <a:rPr lang="en-GB" altLang="en-US" sz="2000" dirty="0"/>
              <a:t> to recipients </a:t>
            </a:r>
            <a:r>
              <a:rPr lang="en-GB" altLang="en-US" sz="2000" i="1" dirty="0"/>
              <a:t>(income approach)</a:t>
            </a:r>
            <a:r>
              <a:rPr lang="en-GB" altLang="en-US" sz="2000" dirty="0"/>
              <a:t>, and then </a:t>
            </a:r>
            <a:r>
              <a:rPr lang="en-GB" altLang="en-US" sz="2000" b="1" dirty="0"/>
              <a:t>spent or saved </a:t>
            </a:r>
            <a:r>
              <a:rPr lang="en-GB" altLang="en-US" sz="2000" i="1" dirty="0"/>
              <a:t>(expenditure approach)</a:t>
            </a:r>
            <a:endParaRPr lang="en-GB" altLang="en-US" sz="2000" b="1" dirty="0"/>
          </a:p>
          <a:p>
            <a:pPr>
              <a:lnSpc>
                <a:spcPct val="90000"/>
              </a:lnSpc>
            </a:pPr>
            <a:r>
              <a:rPr lang="en-GB" altLang="en-US" sz="2000" b="1" dirty="0"/>
              <a:t>Financial instruments </a:t>
            </a:r>
            <a:r>
              <a:rPr lang="en-GB" altLang="en-US" sz="2000" dirty="0"/>
              <a:t>act as mediums of exchange and stores of wealth</a:t>
            </a:r>
          </a:p>
          <a:p>
            <a:pPr>
              <a:lnSpc>
                <a:spcPct val="90000"/>
              </a:lnSpc>
            </a:pPr>
            <a:r>
              <a:rPr lang="en-GB" altLang="en-US" sz="2000" dirty="0"/>
              <a:t>In </a:t>
            </a:r>
            <a:r>
              <a:rPr lang="en-GB" altLang="en-US" sz="2000" b="1" dirty="0"/>
              <a:t>BOP,</a:t>
            </a:r>
            <a:r>
              <a:rPr lang="en-GB" altLang="en-US" sz="2000" dirty="0"/>
              <a:t> transactions related to non-financial assets (goods, services) and income based on financial assets (bonds, shares, loans,…) are recorded in the </a:t>
            </a:r>
            <a:r>
              <a:rPr lang="en-GB" altLang="en-US" sz="2000" b="1" dirty="0"/>
              <a:t>current</a:t>
            </a:r>
            <a:r>
              <a:rPr lang="en-GB" altLang="en-US" sz="2000" dirty="0"/>
              <a:t> and the </a:t>
            </a:r>
            <a:r>
              <a:rPr lang="en-GB" altLang="en-US" sz="2000" b="1" dirty="0"/>
              <a:t>capital</a:t>
            </a:r>
            <a:r>
              <a:rPr lang="en-GB" altLang="en-US" sz="2000" dirty="0"/>
              <a:t> </a:t>
            </a:r>
            <a:r>
              <a:rPr lang="en-GB" altLang="en-US" sz="2000" b="1" dirty="0"/>
              <a:t>accounts</a:t>
            </a:r>
            <a:r>
              <a:rPr lang="en-GB" altLang="en-US" sz="2000" dirty="0"/>
              <a:t> and transactions involving financial assets in the </a:t>
            </a:r>
            <a:r>
              <a:rPr lang="en-GB" altLang="en-US" sz="2000" b="1" dirty="0"/>
              <a:t>financial account </a:t>
            </a:r>
          </a:p>
          <a:p>
            <a:pPr>
              <a:lnSpc>
                <a:spcPct val="90000"/>
              </a:lnSpc>
            </a:pPr>
            <a:r>
              <a:rPr lang="en-GB" altLang="en-US" sz="2000" dirty="0"/>
              <a:t>A surplus in the current and in the capital accounts indicates a lending of an economy vis-a-vis the rest of the world during a specific period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NA and BOP: general idea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274B6-F54A-845E-A452-36F94951EC1D}"/>
              </a:ext>
            </a:extLst>
          </p:cNvPr>
          <p:cNvSpPr/>
          <p:nvPr/>
        </p:nvSpPr>
        <p:spPr>
          <a:xfrm>
            <a:off x="4271810" y="5328459"/>
            <a:ext cx="3648379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GDP = C + G + I + (X-M)</a:t>
            </a:r>
          </a:p>
        </p:txBody>
      </p:sp>
    </p:spTree>
    <p:extLst>
      <p:ext uri="{BB962C8B-B14F-4D97-AF65-F5344CB8AC3E}">
        <p14:creationId xmlns:p14="http://schemas.microsoft.com/office/powerpoint/2010/main" val="28551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53"/>
    </mc:Choice>
    <mc:Fallback xmlns="">
      <p:transition spd="slow" advTm="15905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:\presse\Drafts\New logo designs\estat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32AB52-72F3-3BC6-28E5-CA088F21CDBF}"/>
              </a:ext>
            </a:extLst>
          </p:cNvPr>
          <p:cNvGrpSpPr/>
          <p:nvPr/>
        </p:nvGrpSpPr>
        <p:grpSpPr>
          <a:xfrm>
            <a:off x="972457" y="260466"/>
            <a:ext cx="5268686" cy="2613362"/>
            <a:chOff x="1050232" y="237470"/>
            <a:chExt cx="3853887" cy="18402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31D889-42FD-639F-E9B4-AD18C2672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232" y="237471"/>
              <a:ext cx="2528395" cy="18402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D9D294-4935-9BDE-41AE-7451B019D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884" r="28117"/>
            <a:stretch/>
          </p:blipFill>
          <p:spPr>
            <a:xfrm>
              <a:off x="3689578" y="237470"/>
              <a:ext cx="1214541" cy="184028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A8EA16-E255-AC72-41CC-064133D3D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722" y="3004625"/>
            <a:ext cx="5259815" cy="2808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69008-DE10-11A5-43CF-3ACF6312D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003" y="5151054"/>
            <a:ext cx="3469534" cy="15690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97BF46-1052-E8DC-A990-A1CF1665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C253F-547D-A1CB-0E68-5C256B0C7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415" y="3426703"/>
            <a:ext cx="4514850" cy="2533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48772E-8E91-D95F-AEE2-259AFF4700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1415" y="260466"/>
            <a:ext cx="4514850" cy="3009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E19BF1-0AF3-6AA2-D408-0B468262F2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937" y="3004624"/>
            <a:ext cx="1773267" cy="19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9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21" y="391988"/>
            <a:ext cx="11047107" cy="741304"/>
          </a:xfrm>
        </p:spPr>
        <p:txBody>
          <a:bodyPr/>
          <a:lstStyle/>
          <a:p>
            <a:r>
              <a:rPr lang="en-GB" dirty="0"/>
              <a:t>Statistical domains are complementary</a:t>
            </a:r>
          </a:p>
        </p:txBody>
      </p:sp>
      <p:pic>
        <p:nvPicPr>
          <p:cNvPr id="4" name="Picture 3" descr="R:\presse\Drafts\New logo designs\estat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2998D-6B7D-E5F4-DF04-D8425844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5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097682-5AFC-DFE1-1BCB-1AF13E134306}"/>
              </a:ext>
            </a:extLst>
          </p:cNvPr>
          <p:cNvGrpSpPr/>
          <p:nvPr/>
        </p:nvGrpSpPr>
        <p:grpSpPr>
          <a:xfrm>
            <a:off x="3402999" y="1451666"/>
            <a:ext cx="5525186" cy="4845365"/>
            <a:chOff x="3407042" y="1425399"/>
            <a:chExt cx="5731462" cy="510368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9984700-D2AA-90F2-AE0D-51CF9F25482D}"/>
                </a:ext>
              </a:extLst>
            </p:cNvPr>
            <p:cNvSpPr/>
            <p:nvPr/>
          </p:nvSpPr>
          <p:spPr>
            <a:xfrm>
              <a:off x="4705229" y="1425399"/>
              <a:ext cx="3135088" cy="3134848"/>
            </a:xfrm>
            <a:prstGeom prst="ellipse">
              <a:avLst/>
            </a:prstGeom>
            <a:solidFill>
              <a:schemeClr val="bg2">
                <a:lumMod val="50000"/>
                <a:alpha val="50196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Macroecnomic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statistics</a:t>
              </a:r>
              <a:endParaRPr lang="en-IE" sz="20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B874577-ED4D-0E42-5086-4B04C0BB6E91}"/>
                </a:ext>
              </a:extLst>
            </p:cNvPr>
            <p:cNvSpPr/>
            <p:nvPr/>
          </p:nvSpPr>
          <p:spPr>
            <a:xfrm>
              <a:off x="3407042" y="3394237"/>
              <a:ext cx="3135088" cy="3134848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Population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</a:t>
              </a:r>
              <a:b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</a:b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&amp; Social </a:t>
              </a:r>
              <a:b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</a:b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Statistics</a:t>
              </a:r>
              <a:endParaRPr lang="en-IE" sz="20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BD0A56-ABC4-2EDC-DB39-EF059A00E68B}"/>
                </a:ext>
              </a:extLst>
            </p:cNvPr>
            <p:cNvSpPr/>
            <p:nvPr/>
          </p:nvSpPr>
          <p:spPr>
            <a:xfrm>
              <a:off x="6003416" y="3394237"/>
              <a:ext cx="3135088" cy="3134848"/>
            </a:xfrm>
            <a:prstGeom prst="ellipse">
              <a:avLst/>
            </a:prstGeom>
            <a:solidFill>
              <a:schemeClr val="accent3">
                <a:lumMod val="75000"/>
                <a:alpha val="50196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Environmental</a:t>
              </a:r>
              <a:r>
                <a:rPr lang="it-IT" sz="2000" dirty="0">
                  <a:solidFill>
                    <a:schemeClr val="bg1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 Statistics &amp; Accounts</a:t>
              </a:r>
              <a:endParaRPr lang="en-IE" sz="20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435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63106" y="1581683"/>
            <a:ext cx="5012196" cy="409098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Internationally agreed standards for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National Accounts and Balance of Payments compilation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Intended for use by all countries (at different stages of economic development)</a:t>
            </a:r>
          </a:p>
          <a:p>
            <a:pPr>
              <a:lnSpc>
                <a:spcPct val="90000"/>
              </a:lnSpc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 overarching framework for standards in other domains of economic statistics, facilitating the integration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anchor="b">
            <a:normAutofit fontScale="90000"/>
          </a:bodyPr>
          <a:lstStyle/>
          <a:p>
            <a:r>
              <a:rPr lang="en-GB" dirty="0"/>
              <a:t>The System of National Accounts (SNA)</a:t>
            </a:r>
            <a:br>
              <a:rPr lang="en-GB" dirty="0"/>
            </a:br>
            <a:r>
              <a:rPr lang="en-GB" dirty="0"/>
              <a:t>The Balance of Payments Manual (BPM)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E28D6F-FBE0-FF80-AFFA-3C69C29BD6EC}"/>
              </a:ext>
            </a:extLst>
          </p:cNvPr>
          <p:cNvGrpSpPr/>
          <p:nvPr/>
        </p:nvGrpSpPr>
        <p:grpSpPr>
          <a:xfrm>
            <a:off x="7253059" y="1373680"/>
            <a:ext cx="3635074" cy="3300144"/>
            <a:chOff x="5003801" y="889000"/>
            <a:chExt cx="6375399" cy="5969000"/>
          </a:xfrm>
        </p:grpSpPr>
        <p:sp>
          <p:nvSpPr>
            <p:cNvPr id="8" name="Donut 15">
              <a:extLst>
                <a:ext uri="{FF2B5EF4-FFF2-40B4-BE49-F238E27FC236}">
                  <a16:creationId xmlns:a16="http://schemas.microsoft.com/office/drawing/2014/main" id="{5C795A9B-8FDE-83E2-4C09-4FC70E4B3811}"/>
                </a:ext>
              </a:extLst>
            </p:cNvPr>
            <p:cNvSpPr/>
            <p:nvPr/>
          </p:nvSpPr>
          <p:spPr>
            <a:xfrm>
              <a:off x="5003801" y="889000"/>
              <a:ext cx="6375399" cy="5969000"/>
            </a:xfrm>
            <a:prstGeom prst="donut">
              <a:avLst>
                <a:gd name="adj" fmla="val 1699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9" name="Picture 3" descr="C:\Users\fuentar\Desktop\2015-11-18_103809.png">
              <a:hlinkClick r:id="rId3"/>
              <a:extLst>
                <a:ext uri="{FF2B5EF4-FFF2-40B4-BE49-F238E27FC236}">
                  <a16:creationId xmlns:a16="http://schemas.microsoft.com/office/drawing/2014/main" id="{C03FC143-4D6B-F580-3952-73E8E2F9C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128" y="3152796"/>
              <a:ext cx="1380390" cy="179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hlinkClick r:id="rId5"/>
              <a:extLst>
                <a:ext uri="{FF2B5EF4-FFF2-40B4-BE49-F238E27FC236}">
                  <a16:creationId xmlns:a16="http://schemas.microsoft.com/office/drawing/2014/main" id="{DF610470-1C1F-C9D2-7581-1E6527822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489" y="2289027"/>
              <a:ext cx="1103307" cy="1433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378AC1-FCCB-568D-ADF1-2029686C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61489" y="4151893"/>
              <a:ext cx="1103307" cy="1564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9189DD-D1E2-9AFA-EDAB-204708043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4126" y="1132380"/>
              <a:ext cx="1380389" cy="18734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7C1B1D-E7B4-516E-8E7D-8C591EB33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11308" y="2289027"/>
              <a:ext cx="1087039" cy="14753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5805C5-E72B-C7D9-9DCF-A88020B4E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0790" y="5100204"/>
              <a:ext cx="1107064" cy="15147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446784-4EE1-EF80-D1C0-D373D1E35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11308" y="4151893"/>
              <a:ext cx="1087039" cy="147278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3C6B1A4-2B14-11FA-F0E0-26950012ECB2}"/>
              </a:ext>
            </a:extLst>
          </p:cNvPr>
          <p:cNvSpPr/>
          <p:nvPr/>
        </p:nvSpPr>
        <p:spPr>
          <a:xfrm>
            <a:off x="6096000" y="4782054"/>
            <a:ext cx="51677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of National Accounts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of Payments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of Environmental Economic Accounts – central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of Environmental Economic Accounts – ecosystem accounting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Monetary and financial statistics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finance statistics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 and product classifications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95"/>
    </mc:Choice>
    <mc:Fallback xmlns="">
      <p:transition spd="slow" advTm="1322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ESA 2010 – Europe’s standards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38200" y="1598197"/>
            <a:ext cx="10905699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‘ESA 2010’ largely consistent with SNA 2008</a:t>
            </a:r>
          </a:p>
          <a:p>
            <a:pPr lvl="1">
              <a:spcBef>
                <a:spcPts val="0"/>
              </a:spcBef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From Sept 2014 (ESA95 before)</a:t>
            </a:r>
          </a:p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Legal Regulation</a:t>
            </a:r>
          </a:p>
          <a:p>
            <a:pPr>
              <a:spcAft>
                <a:spcPts val="600"/>
              </a:spcAft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Administrative uses (amongst others)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Excessive Deficit Procedure (EDP)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EU Budget (Fourth Resource)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Structural Funds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1265217"/>
            <a:ext cx="2994748" cy="4219871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4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52"/>
    </mc:Choice>
    <mc:Fallback xmlns="">
      <p:transition spd="slow" advTm="22505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74094" y="361231"/>
            <a:ext cx="10594031" cy="112578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defTabSz="685800" eaLnBrk="1" latinLnBrk="0" hangingPunct="1">
              <a:lnSpc>
                <a:spcPct val="90000"/>
              </a:lnSpc>
              <a:buNone/>
              <a:defRPr sz="3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rgbClr val="024B9C"/>
                </a:solidFill>
              </a:rPr>
              <a:t>SNA/BPM and </a:t>
            </a:r>
            <a:r>
              <a:rPr lang="en-US" sz="4000" b="0" dirty="0"/>
              <a:t>ESA updated roughly every 15 years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72102" y="2512731"/>
            <a:ext cx="1546119" cy="2347575"/>
            <a:chOff x="772102" y="2485468"/>
            <a:chExt cx="1546119" cy="2347575"/>
          </a:xfrm>
        </p:grpSpPr>
        <p:sp>
          <p:nvSpPr>
            <p:cNvPr id="18" name="Right Arrow 17"/>
            <p:cNvSpPr/>
            <p:nvPr/>
          </p:nvSpPr>
          <p:spPr>
            <a:xfrm>
              <a:off x="1081326" y="3751841"/>
              <a:ext cx="1236895" cy="1081202"/>
            </a:xfrm>
            <a:prstGeom prst="rightArrow">
              <a:avLst>
                <a:gd name="adj1" fmla="val 70000"/>
                <a:gd name="adj2" fmla="val 5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4445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772102" y="3983219"/>
              <a:ext cx="618447" cy="618447"/>
            </a:xfrm>
            <a:custGeom>
              <a:avLst/>
              <a:gdLst>
                <a:gd name="connsiteX0" fmla="*/ 0 w 618447"/>
                <a:gd name="connsiteY0" fmla="*/ 309224 h 618447"/>
                <a:gd name="connsiteX1" fmla="*/ 309224 w 618447"/>
                <a:gd name="connsiteY1" fmla="*/ 0 h 618447"/>
                <a:gd name="connsiteX2" fmla="*/ 618448 w 618447"/>
                <a:gd name="connsiteY2" fmla="*/ 309224 h 618447"/>
                <a:gd name="connsiteX3" fmla="*/ 309224 w 618447"/>
                <a:gd name="connsiteY3" fmla="*/ 618448 h 618447"/>
                <a:gd name="connsiteX4" fmla="*/ 0 w 618447"/>
                <a:gd name="connsiteY4" fmla="*/ 309224 h 61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447" h="618447">
                  <a:moveTo>
                    <a:pt x="0" y="309224"/>
                  </a:moveTo>
                  <a:cubicBezTo>
                    <a:pt x="0" y="138444"/>
                    <a:pt x="138444" y="0"/>
                    <a:pt x="309224" y="0"/>
                  </a:cubicBezTo>
                  <a:cubicBezTo>
                    <a:pt x="480004" y="0"/>
                    <a:pt x="618448" y="138444"/>
                    <a:pt x="618448" y="309224"/>
                  </a:cubicBezTo>
                  <a:cubicBezTo>
                    <a:pt x="618448" y="480004"/>
                    <a:pt x="480004" y="618448"/>
                    <a:pt x="309224" y="618448"/>
                  </a:cubicBezTo>
                  <a:cubicBezTo>
                    <a:pt x="138444" y="618448"/>
                    <a:pt x="0" y="480004"/>
                    <a:pt x="0" y="30922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59" tIns="99459" rIns="99459" bIns="9945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/>
                <a:t>1953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086" y="2485468"/>
              <a:ext cx="939619" cy="1196009"/>
            </a:xfrm>
            <a:prstGeom prst="rect">
              <a:avLst/>
            </a:prstGeom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Right Arrow 21"/>
          <p:cNvSpPr/>
          <p:nvPr/>
        </p:nvSpPr>
        <p:spPr>
          <a:xfrm>
            <a:off x="5279472" y="3779104"/>
            <a:ext cx="1236895" cy="1081202"/>
          </a:xfrm>
          <a:prstGeom prst="rightArrow">
            <a:avLst>
              <a:gd name="adj1" fmla="val 7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44450" h="36350" prst="relaxedInset"/>
            <a:contourClr>
              <a:schemeClr val="bg1"/>
            </a:contourClr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4970248" y="4010482"/>
            <a:ext cx="618447" cy="618447"/>
          </a:xfrm>
          <a:custGeom>
            <a:avLst/>
            <a:gdLst>
              <a:gd name="connsiteX0" fmla="*/ 0 w 618447"/>
              <a:gd name="connsiteY0" fmla="*/ 309224 h 618447"/>
              <a:gd name="connsiteX1" fmla="*/ 309224 w 618447"/>
              <a:gd name="connsiteY1" fmla="*/ 0 h 618447"/>
              <a:gd name="connsiteX2" fmla="*/ 618448 w 618447"/>
              <a:gd name="connsiteY2" fmla="*/ 309224 h 618447"/>
              <a:gd name="connsiteX3" fmla="*/ 309224 w 618447"/>
              <a:gd name="connsiteY3" fmla="*/ 618448 h 618447"/>
              <a:gd name="connsiteX4" fmla="*/ 0 w 618447"/>
              <a:gd name="connsiteY4" fmla="*/ 309224 h 61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7" h="618447">
                <a:moveTo>
                  <a:pt x="0" y="309224"/>
                </a:moveTo>
                <a:cubicBezTo>
                  <a:pt x="0" y="138444"/>
                  <a:pt x="138444" y="0"/>
                  <a:pt x="309224" y="0"/>
                </a:cubicBezTo>
                <a:cubicBezTo>
                  <a:pt x="480004" y="0"/>
                  <a:pt x="618448" y="138444"/>
                  <a:pt x="618448" y="309224"/>
                </a:cubicBezTo>
                <a:cubicBezTo>
                  <a:pt x="618448" y="480004"/>
                  <a:pt x="480004" y="618448"/>
                  <a:pt x="309224" y="618448"/>
                </a:cubicBezTo>
                <a:cubicBezTo>
                  <a:pt x="138444" y="618448"/>
                  <a:pt x="0" y="480004"/>
                  <a:pt x="0" y="309224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459" tIns="99459" rIns="99459" bIns="9945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/>
              <a:t>1993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7449882" y="3779104"/>
            <a:ext cx="1236895" cy="1081202"/>
          </a:xfrm>
          <a:prstGeom prst="rightArrow">
            <a:avLst>
              <a:gd name="adj1" fmla="val 7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44450" h="36350" prst="relaxedInset"/>
            <a:contourClr>
              <a:schemeClr val="bg1"/>
            </a:contourClr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7140658" y="4010482"/>
            <a:ext cx="618447" cy="618447"/>
          </a:xfrm>
          <a:custGeom>
            <a:avLst/>
            <a:gdLst>
              <a:gd name="connsiteX0" fmla="*/ 0 w 618447"/>
              <a:gd name="connsiteY0" fmla="*/ 309224 h 618447"/>
              <a:gd name="connsiteX1" fmla="*/ 309224 w 618447"/>
              <a:gd name="connsiteY1" fmla="*/ 0 h 618447"/>
              <a:gd name="connsiteX2" fmla="*/ 618448 w 618447"/>
              <a:gd name="connsiteY2" fmla="*/ 309224 h 618447"/>
              <a:gd name="connsiteX3" fmla="*/ 309224 w 618447"/>
              <a:gd name="connsiteY3" fmla="*/ 618448 h 618447"/>
              <a:gd name="connsiteX4" fmla="*/ 0 w 618447"/>
              <a:gd name="connsiteY4" fmla="*/ 309224 h 61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7" h="618447">
                <a:moveTo>
                  <a:pt x="0" y="309224"/>
                </a:moveTo>
                <a:cubicBezTo>
                  <a:pt x="0" y="138444"/>
                  <a:pt x="138444" y="0"/>
                  <a:pt x="309224" y="0"/>
                </a:cubicBezTo>
                <a:cubicBezTo>
                  <a:pt x="480004" y="0"/>
                  <a:pt x="618448" y="138444"/>
                  <a:pt x="618448" y="309224"/>
                </a:cubicBezTo>
                <a:cubicBezTo>
                  <a:pt x="618448" y="480004"/>
                  <a:pt x="480004" y="618448"/>
                  <a:pt x="309224" y="618448"/>
                </a:cubicBezTo>
                <a:cubicBezTo>
                  <a:pt x="138444" y="618448"/>
                  <a:pt x="0" y="480004"/>
                  <a:pt x="0" y="309224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459" tIns="99459" rIns="99459" bIns="9945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/>
              <a:t>2008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9663751" y="3779104"/>
            <a:ext cx="1236895" cy="1081202"/>
          </a:xfrm>
          <a:prstGeom prst="rightArrow">
            <a:avLst>
              <a:gd name="adj1" fmla="val 7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44450" h="36350" prst="relaxedInset"/>
            <a:contourClr>
              <a:schemeClr val="bg1"/>
            </a:contourClr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>
            <a:off x="9354527" y="4010482"/>
            <a:ext cx="618447" cy="618447"/>
          </a:xfrm>
          <a:custGeom>
            <a:avLst/>
            <a:gdLst>
              <a:gd name="connsiteX0" fmla="*/ 0 w 618447"/>
              <a:gd name="connsiteY0" fmla="*/ 309224 h 618447"/>
              <a:gd name="connsiteX1" fmla="*/ 309224 w 618447"/>
              <a:gd name="connsiteY1" fmla="*/ 0 h 618447"/>
              <a:gd name="connsiteX2" fmla="*/ 618448 w 618447"/>
              <a:gd name="connsiteY2" fmla="*/ 309224 h 618447"/>
              <a:gd name="connsiteX3" fmla="*/ 309224 w 618447"/>
              <a:gd name="connsiteY3" fmla="*/ 618448 h 618447"/>
              <a:gd name="connsiteX4" fmla="*/ 0 w 618447"/>
              <a:gd name="connsiteY4" fmla="*/ 309224 h 61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7" h="618447">
                <a:moveTo>
                  <a:pt x="0" y="309224"/>
                </a:moveTo>
                <a:cubicBezTo>
                  <a:pt x="0" y="138444"/>
                  <a:pt x="138444" y="0"/>
                  <a:pt x="309224" y="0"/>
                </a:cubicBezTo>
                <a:cubicBezTo>
                  <a:pt x="480004" y="0"/>
                  <a:pt x="618448" y="138444"/>
                  <a:pt x="618448" y="309224"/>
                </a:cubicBezTo>
                <a:cubicBezTo>
                  <a:pt x="618448" y="480004"/>
                  <a:pt x="480004" y="618448"/>
                  <a:pt x="309224" y="618448"/>
                </a:cubicBezTo>
                <a:cubicBezTo>
                  <a:pt x="138444" y="618448"/>
                  <a:pt x="0" y="480004"/>
                  <a:pt x="0" y="309224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459" tIns="99459" rIns="99459" bIns="9945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/>
              <a:t>2025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871175" y="2512731"/>
            <a:ext cx="1546119" cy="2347575"/>
            <a:chOff x="2395527" y="2485468"/>
            <a:chExt cx="1546119" cy="2347575"/>
          </a:xfrm>
        </p:grpSpPr>
        <p:sp>
          <p:nvSpPr>
            <p:cNvPr id="20" name="Right Arrow 19"/>
            <p:cNvSpPr/>
            <p:nvPr/>
          </p:nvSpPr>
          <p:spPr>
            <a:xfrm>
              <a:off x="2704751" y="3751841"/>
              <a:ext cx="1236895" cy="1081202"/>
            </a:xfrm>
            <a:prstGeom prst="rightArrow">
              <a:avLst>
                <a:gd name="adj1" fmla="val 70000"/>
                <a:gd name="adj2" fmla="val 5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4445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2395527" y="3983219"/>
              <a:ext cx="618447" cy="618447"/>
            </a:xfrm>
            <a:custGeom>
              <a:avLst/>
              <a:gdLst>
                <a:gd name="connsiteX0" fmla="*/ 0 w 618447"/>
                <a:gd name="connsiteY0" fmla="*/ 309224 h 618447"/>
                <a:gd name="connsiteX1" fmla="*/ 309224 w 618447"/>
                <a:gd name="connsiteY1" fmla="*/ 0 h 618447"/>
                <a:gd name="connsiteX2" fmla="*/ 618448 w 618447"/>
                <a:gd name="connsiteY2" fmla="*/ 309224 h 618447"/>
                <a:gd name="connsiteX3" fmla="*/ 309224 w 618447"/>
                <a:gd name="connsiteY3" fmla="*/ 618448 h 618447"/>
                <a:gd name="connsiteX4" fmla="*/ 0 w 618447"/>
                <a:gd name="connsiteY4" fmla="*/ 309224 h 61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447" h="618447">
                  <a:moveTo>
                    <a:pt x="0" y="309224"/>
                  </a:moveTo>
                  <a:cubicBezTo>
                    <a:pt x="0" y="138444"/>
                    <a:pt x="138444" y="0"/>
                    <a:pt x="309224" y="0"/>
                  </a:cubicBezTo>
                  <a:cubicBezTo>
                    <a:pt x="480004" y="0"/>
                    <a:pt x="618448" y="138444"/>
                    <a:pt x="618448" y="309224"/>
                  </a:cubicBezTo>
                  <a:cubicBezTo>
                    <a:pt x="618448" y="480004"/>
                    <a:pt x="480004" y="618448"/>
                    <a:pt x="309224" y="618448"/>
                  </a:cubicBezTo>
                  <a:cubicBezTo>
                    <a:pt x="138444" y="618448"/>
                    <a:pt x="0" y="480004"/>
                    <a:pt x="0" y="309224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59" tIns="99459" rIns="99459" bIns="9945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/>
                <a:t>1968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E70EFD-FBE7-4086-B334-91864690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423" y="2485468"/>
              <a:ext cx="951617" cy="119600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977918" y="5420183"/>
            <a:ext cx="10786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Macroeconomic accounting standards are regularly updated </a:t>
            </a:r>
            <a:r>
              <a:rPr lang="en-US" sz="20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reflect changes in the economy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ight Arrow 24">
            <a:extLst>
              <a:ext uri="{FF2B5EF4-FFF2-40B4-BE49-F238E27FC236}">
                <a16:creationId xmlns:a16="http://schemas.microsoft.com/office/drawing/2014/main" id="{242B44D1-B48B-070C-4290-642E84E6F965}"/>
              </a:ext>
            </a:extLst>
          </p:cNvPr>
          <p:cNvSpPr/>
          <p:nvPr/>
        </p:nvSpPr>
        <p:spPr>
          <a:xfrm>
            <a:off x="5312389" y="8094463"/>
            <a:ext cx="1649194" cy="1441603"/>
          </a:xfrm>
          <a:prstGeom prst="rightArrow">
            <a:avLst>
              <a:gd name="adj1" fmla="val 7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44450" h="36350" prst="relaxedInset"/>
            <a:contourClr>
              <a:schemeClr val="bg1"/>
            </a:contourClr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B45D1AD4-A52B-9B8C-4910-C1B9AADE7205}"/>
              </a:ext>
            </a:extLst>
          </p:cNvPr>
          <p:cNvSpPr/>
          <p:nvPr/>
        </p:nvSpPr>
        <p:spPr>
          <a:xfrm>
            <a:off x="4900090" y="8402966"/>
            <a:ext cx="824597" cy="824597"/>
          </a:xfrm>
          <a:custGeom>
            <a:avLst/>
            <a:gdLst>
              <a:gd name="connsiteX0" fmla="*/ 0 w 824597"/>
              <a:gd name="connsiteY0" fmla="*/ 412299 h 824597"/>
              <a:gd name="connsiteX1" fmla="*/ 412299 w 824597"/>
              <a:gd name="connsiteY1" fmla="*/ 0 h 824597"/>
              <a:gd name="connsiteX2" fmla="*/ 824598 w 824597"/>
              <a:gd name="connsiteY2" fmla="*/ 412299 h 824597"/>
              <a:gd name="connsiteX3" fmla="*/ 412299 w 824597"/>
              <a:gd name="connsiteY3" fmla="*/ 824598 h 824597"/>
              <a:gd name="connsiteX4" fmla="*/ 0 w 824597"/>
              <a:gd name="connsiteY4" fmla="*/ 412299 h 82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597" h="824597">
                <a:moveTo>
                  <a:pt x="0" y="412299"/>
                </a:moveTo>
                <a:cubicBezTo>
                  <a:pt x="0" y="184593"/>
                  <a:pt x="184593" y="0"/>
                  <a:pt x="412299" y="0"/>
                </a:cubicBezTo>
                <a:cubicBezTo>
                  <a:pt x="640005" y="0"/>
                  <a:pt x="824598" y="184593"/>
                  <a:pt x="824598" y="412299"/>
                </a:cubicBezTo>
                <a:cubicBezTo>
                  <a:pt x="824598" y="640005"/>
                  <a:pt x="640005" y="824598"/>
                  <a:pt x="412299" y="824598"/>
                </a:cubicBezTo>
                <a:cubicBezTo>
                  <a:pt x="184593" y="824598"/>
                  <a:pt x="0" y="640005"/>
                  <a:pt x="0" y="412299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824" tIns="132824" rIns="132824" bIns="132824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/>
              <a:t>2008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F788CFF-4230-B4EA-FC08-015F94F9EEAF}"/>
              </a:ext>
            </a:extLst>
          </p:cNvPr>
          <p:cNvGrpSpPr/>
          <p:nvPr/>
        </p:nvGrpSpPr>
        <p:grpSpPr>
          <a:xfrm>
            <a:off x="7121048" y="2088526"/>
            <a:ext cx="1962417" cy="1613453"/>
            <a:chOff x="4589349" y="5833756"/>
            <a:chExt cx="2766809" cy="21670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BE333C-5647-FD49-0899-DC4D8AC5B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8698" y="5833756"/>
              <a:ext cx="1252800" cy="1576887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BDB176-13F9-D1A5-366C-FDDA10854322}"/>
                </a:ext>
              </a:extLst>
            </p:cNvPr>
            <p:cNvGrpSpPr/>
            <p:nvPr/>
          </p:nvGrpSpPr>
          <p:grpSpPr>
            <a:xfrm>
              <a:off x="4589349" y="6395340"/>
              <a:ext cx="2766809" cy="1605426"/>
              <a:chOff x="7148531" y="2122232"/>
              <a:chExt cx="2766809" cy="1605426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A5175A7-6B0F-B2A5-9BB0-E6B0F1C2E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200000">
                <a:off x="8783546" y="2122232"/>
                <a:ext cx="1131794" cy="1594800"/>
              </a:xfrm>
              <a:prstGeom prst="rect">
                <a:avLst/>
              </a:prstGeom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EC17613-FC4A-2A5F-4775-1020179275E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400000">
                <a:off x="7148531" y="2132858"/>
                <a:ext cx="1252800" cy="1594800"/>
              </a:xfrm>
              <a:prstGeom prst="rect">
                <a:avLst/>
              </a:prstGeom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9" name="Right Arrow 22">
            <a:extLst>
              <a:ext uri="{FF2B5EF4-FFF2-40B4-BE49-F238E27FC236}">
                <a16:creationId xmlns:a16="http://schemas.microsoft.com/office/drawing/2014/main" id="{D9E002D0-73FF-6406-4276-C881AAE3F08C}"/>
              </a:ext>
            </a:extLst>
          </p:cNvPr>
          <p:cNvSpPr/>
          <p:nvPr/>
        </p:nvSpPr>
        <p:spPr>
          <a:xfrm>
            <a:off x="1581027" y="8094463"/>
            <a:ext cx="1649194" cy="1441603"/>
          </a:xfrm>
          <a:prstGeom prst="rightArrow">
            <a:avLst>
              <a:gd name="adj1" fmla="val 7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44450" h="36350" prst="relaxedInset"/>
            <a:contourClr>
              <a:schemeClr val="bg1"/>
            </a:contourClr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321A5F40-C590-5EC3-B2F2-44D41A271ACE}"/>
              </a:ext>
            </a:extLst>
          </p:cNvPr>
          <p:cNvSpPr/>
          <p:nvPr/>
        </p:nvSpPr>
        <p:spPr>
          <a:xfrm>
            <a:off x="1168728" y="8402966"/>
            <a:ext cx="824597" cy="824597"/>
          </a:xfrm>
          <a:custGeom>
            <a:avLst/>
            <a:gdLst>
              <a:gd name="connsiteX0" fmla="*/ 0 w 824597"/>
              <a:gd name="connsiteY0" fmla="*/ 412299 h 824597"/>
              <a:gd name="connsiteX1" fmla="*/ 412299 w 824597"/>
              <a:gd name="connsiteY1" fmla="*/ 0 h 824597"/>
              <a:gd name="connsiteX2" fmla="*/ 824598 w 824597"/>
              <a:gd name="connsiteY2" fmla="*/ 412299 h 824597"/>
              <a:gd name="connsiteX3" fmla="*/ 412299 w 824597"/>
              <a:gd name="connsiteY3" fmla="*/ 824598 h 824597"/>
              <a:gd name="connsiteX4" fmla="*/ 0 w 824597"/>
              <a:gd name="connsiteY4" fmla="*/ 412299 h 82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597" h="824597">
                <a:moveTo>
                  <a:pt x="0" y="412299"/>
                </a:moveTo>
                <a:cubicBezTo>
                  <a:pt x="0" y="184593"/>
                  <a:pt x="184593" y="0"/>
                  <a:pt x="412299" y="0"/>
                </a:cubicBezTo>
                <a:cubicBezTo>
                  <a:pt x="640005" y="0"/>
                  <a:pt x="824598" y="184593"/>
                  <a:pt x="824598" y="412299"/>
                </a:cubicBezTo>
                <a:cubicBezTo>
                  <a:pt x="824598" y="640005"/>
                  <a:pt x="640005" y="824598"/>
                  <a:pt x="412299" y="824598"/>
                </a:cubicBezTo>
                <a:cubicBezTo>
                  <a:pt x="184593" y="824598"/>
                  <a:pt x="0" y="640005"/>
                  <a:pt x="0" y="412299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824" tIns="132824" rIns="132824" bIns="132824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/>
              <a:t>1993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17921A-1681-F63D-A56E-C5165180E37F}"/>
              </a:ext>
            </a:extLst>
          </p:cNvPr>
          <p:cNvGrpSpPr/>
          <p:nvPr/>
        </p:nvGrpSpPr>
        <p:grpSpPr>
          <a:xfrm>
            <a:off x="4732834" y="2088526"/>
            <a:ext cx="1999834" cy="1620214"/>
            <a:chOff x="844933" y="5833756"/>
            <a:chExt cx="2842466" cy="21670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F6AF21-7AAE-DC91-EC6B-7F31A6F5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1518" y="5833756"/>
              <a:ext cx="1252800" cy="1612461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8FDE4C5-9C46-DC6E-E854-B0A2825BF43E}"/>
                </a:ext>
              </a:extLst>
            </p:cNvPr>
            <p:cNvGrpSpPr/>
            <p:nvPr/>
          </p:nvGrpSpPr>
          <p:grpSpPr>
            <a:xfrm>
              <a:off x="844933" y="6395340"/>
              <a:ext cx="2842466" cy="1605426"/>
              <a:chOff x="5180846" y="2122232"/>
              <a:chExt cx="2842466" cy="1605426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8EEE595-51E9-1DA2-A27A-341A5D8EEB0F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200000">
                <a:off x="6770512" y="2122232"/>
                <a:ext cx="1252800" cy="1594800"/>
              </a:xfrm>
              <a:prstGeom prst="rect">
                <a:avLst/>
              </a:prstGeom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DE258C0-E278-C651-BB82-EEDB17AB3247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00000">
                <a:off x="5180846" y="2132858"/>
                <a:ext cx="1252800" cy="1594800"/>
              </a:xfrm>
              <a:prstGeom prst="rect">
                <a:avLst/>
              </a:prstGeom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45" name="Right Arrow 26">
            <a:extLst>
              <a:ext uri="{FF2B5EF4-FFF2-40B4-BE49-F238E27FC236}">
                <a16:creationId xmlns:a16="http://schemas.microsoft.com/office/drawing/2014/main" id="{96A60AE8-6DF3-704F-C09E-71C2B7C32647}"/>
              </a:ext>
            </a:extLst>
          </p:cNvPr>
          <p:cNvSpPr/>
          <p:nvPr/>
        </p:nvSpPr>
        <p:spPr>
          <a:xfrm>
            <a:off x="9324297" y="8078014"/>
            <a:ext cx="1649194" cy="1441603"/>
          </a:xfrm>
          <a:prstGeom prst="rightArrow">
            <a:avLst>
              <a:gd name="adj1" fmla="val 7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dkEdge">
            <a:bevelT w="144450" h="36350" prst="relaxedInset"/>
            <a:contourClr>
              <a:schemeClr val="bg1"/>
            </a:contourClr>
          </a:sp3d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76624DFD-DE27-33D9-8896-E990EF97DAB4}"/>
              </a:ext>
            </a:extLst>
          </p:cNvPr>
          <p:cNvSpPr/>
          <p:nvPr/>
        </p:nvSpPr>
        <p:spPr>
          <a:xfrm>
            <a:off x="8911999" y="8386517"/>
            <a:ext cx="824597" cy="824597"/>
          </a:xfrm>
          <a:custGeom>
            <a:avLst/>
            <a:gdLst>
              <a:gd name="connsiteX0" fmla="*/ 0 w 824597"/>
              <a:gd name="connsiteY0" fmla="*/ 412299 h 824597"/>
              <a:gd name="connsiteX1" fmla="*/ 412299 w 824597"/>
              <a:gd name="connsiteY1" fmla="*/ 0 h 824597"/>
              <a:gd name="connsiteX2" fmla="*/ 824598 w 824597"/>
              <a:gd name="connsiteY2" fmla="*/ 412299 h 824597"/>
              <a:gd name="connsiteX3" fmla="*/ 412299 w 824597"/>
              <a:gd name="connsiteY3" fmla="*/ 824598 h 824597"/>
              <a:gd name="connsiteX4" fmla="*/ 0 w 824597"/>
              <a:gd name="connsiteY4" fmla="*/ 412299 h 82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597" h="824597">
                <a:moveTo>
                  <a:pt x="0" y="412299"/>
                </a:moveTo>
                <a:cubicBezTo>
                  <a:pt x="0" y="184593"/>
                  <a:pt x="184593" y="0"/>
                  <a:pt x="412299" y="0"/>
                </a:cubicBezTo>
                <a:cubicBezTo>
                  <a:pt x="640005" y="0"/>
                  <a:pt x="824598" y="184593"/>
                  <a:pt x="824598" y="412299"/>
                </a:cubicBezTo>
                <a:cubicBezTo>
                  <a:pt x="824598" y="640005"/>
                  <a:pt x="640005" y="824598"/>
                  <a:pt x="412299" y="824598"/>
                </a:cubicBezTo>
                <a:cubicBezTo>
                  <a:pt x="184593" y="824598"/>
                  <a:pt x="0" y="640005"/>
                  <a:pt x="0" y="412299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824" tIns="132824" rIns="132824" bIns="132824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/>
              <a:t>2025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71BFC2-3566-BFB4-E4B0-C99529C0C5F1}"/>
              </a:ext>
            </a:extLst>
          </p:cNvPr>
          <p:cNvGrpSpPr/>
          <p:nvPr/>
        </p:nvGrpSpPr>
        <p:grpSpPr>
          <a:xfrm>
            <a:off x="9432846" y="2088526"/>
            <a:ext cx="2159079" cy="1613101"/>
            <a:chOff x="8331699" y="5837369"/>
            <a:chExt cx="3066630" cy="22532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5E77AF-A95D-5F91-B325-AF9085DBD38F}"/>
                </a:ext>
              </a:extLst>
            </p:cNvPr>
            <p:cNvSpPr txBox="1"/>
            <p:nvPr/>
          </p:nvSpPr>
          <p:spPr>
            <a:xfrm>
              <a:off x="9264744" y="5837369"/>
              <a:ext cx="1269805" cy="1719698"/>
            </a:xfrm>
            <a:prstGeom prst="rect">
              <a:avLst/>
            </a:prstGeom>
            <a:solidFill>
              <a:srgbClr val="CC99FF"/>
            </a:solidFill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GB" sz="1600" b="0" dirty="0">
                <a:solidFill>
                  <a:schemeClr val="bg1"/>
                </a:solidFill>
              </a:endParaRPr>
            </a:p>
            <a:p>
              <a:pPr algn="ctr"/>
              <a:r>
                <a:rPr lang="it-IT" sz="2400" b="0" dirty="0">
                  <a:solidFill>
                    <a:schemeClr val="bg1"/>
                  </a:solidFill>
                </a:rPr>
                <a:t>BPM7</a:t>
              </a:r>
            </a:p>
            <a:p>
              <a:pPr algn="ctr"/>
              <a:endParaRPr lang="en-GB" sz="800" b="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5D2E02-10E1-11E1-2724-51897F6C6D9B}"/>
                </a:ext>
              </a:extLst>
            </p:cNvPr>
            <p:cNvSpPr txBox="1"/>
            <p:nvPr/>
          </p:nvSpPr>
          <p:spPr>
            <a:xfrm rot="1191681">
              <a:off x="10128524" y="6413959"/>
              <a:ext cx="1269805" cy="16767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GB" sz="1600" b="0" dirty="0">
                <a:solidFill>
                  <a:srgbClr val="0F5494"/>
                </a:solidFill>
              </a:endParaRPr>
            </a:p>
            <a:p>
              <a:pPr algn="ctr"/>
              <a:r>
                <a:rPr lang="en-GB" sz="2400" dirty="0">
                  <a:solidFill>
                    <a:srgbClr val="0F5494"/>
                  </a:solidFill>
                </a:rPr>
                <a:t>E</a:t>
              </a:r>
              <a:r>
                <a:rPr lang="en-GB" sz="2400" b="0" dirty="0">
                  <a:solidFill>
                    <a:srgbClr val="0F5494"/>
                  </a:solidFill>
                </a:rPr>
                <a:t>SA</a:t>
              </a:r>
              <a:br>
                <a:rPr lang="en-GB" sz="2400" b="0" dirty="0">
                  <a:solidFill>
                    <a:srgbClr val="0F5494"/>
                  </a:solidFill>
                </a:rPr>
              </a:br>
              <a:r>
                <a:rPr lang="en-GB" sz="2400" b="0" dirty="0">
                  <a:solidFill>
                    <a:srgbClr val="0F5494"/>
                  </a:solidFill>
                </a:rPr>
                <a:t>202</a:t>
              </a:r>
              <a:r>
                <a:rPr lang="en-GB" sz="2000" b="0" dirty="0">
                  <a:solidFill>
                    <a:srgbClr val="0F5494"/>
                  </a:solidFill>
                </a:rPr>
                <a:t>?</a:t>
              </a:r>
              <a:endParaRPr lang="it-IT" sz="2400" dirty="0">
                <a:solidFill>
                  <a:srgbClr val="0F5494"/>
                </a:solidFill>
              </a:endParaRPr>
            </a:p>
            <a:p>
              <a:pPr algn="ctr"/>
              <a:endParaRPr lang="en-GB" sz="800" b="0" dirty="0">
                <a:solidFill>
                  <a:srgbClr val="0F5494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25A055-E5A6-76C3-8063-E40298970409}"/>
                </a:ext>
              </a:extLst>
            </p:cNvPr>
            <p:cNvSpPr txBox="1"/>
            <p:nvPr/>
          </p:nvSpPr>
          <p:spPr>
            <a:xfrm rot="20381779">
              <a:off x="8331699" y="6365471"/>
              <a:ext cx="1269805" cy="16767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GB" sz="1600" b="0" dirty="0">
                <a:solidFill>
                  <a:schemeClr val="bg1"/>
                </a:solidFill>
              </a:endParaRPr>
            </a:p>
            <a:p>
              <a:pPr algn="ctr"/>
              <a:r>
                <a:rPr lang="en-GB" sz="2400" b="0" dirty="0">
                  <a:solidFill>
                    <a:schemeClr val="bg1"/>
                  </a:solidFill>
                </a:rPr>
                <a:t>SNA</a:t>
              </a:r>
              <a:br>
                <a:rPr lang="en-GB" sz="2400" b="0" dirty="0">
                  <a:solidFill>
                    <a:schemeClr val="bg1"/>
                  </a:solidFill>
                </a:rPr>
              </a:br>
              <a:r>
                <a:rPr lang="en-GB" sz="2400" b="0" dirty="0">
                  <a:solidFill>
                    <a:schemeClr val="bg1"/>
                  </a:solidFill>
                </a:rPr>
                <a:t>2025</a:t>
              </a:r>
              <a:endParaRPr lang="it-IT" sz="2400" dirty="0">
                <a:solidFill>
                  <a:schemeClr val="bg1"/>
                </a:solidFill>
              </a:endParaRPr>
            </a:p>
            <a:p>
              <a:pPr algn="ctr"/>
              <a:endParaRPr lang="en-GB" sz="8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04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SNA &amp; BPM update: Milestones</a:t>
            </a:r>
          </a:p>
        </p:txBody>
      </p:sp>
      <p:pic>
        <p:nvPicPr>
          <p:cNvPr id="4" name="Picture 3" descr="R:\presse\Drafts\New logo designs\estat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6267937"/>
            <a:ext cx="1352984" cy="19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BF58-5735-9545-E384-580BB329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9</a:t>
            </a:fld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4E07F6-3501-21A0-19CD-BECB7DA10F0E}"/>
              </a:ext>
            </a:extLst>
          </p:cNvPr>
          <p:cNvSpPr txBox="1"/>
          <p:nvPr/>
        </p:nvSpPr>
        <p:spPr>
          <a:xfrm>
            <a:off x="206163" y="3318053"/>
            <a:ext cx="1207190" cy="338554"/>
          </a:xfrm>
          <a:prstGeom prst="rect">
            <a:avLst/>
          </a:prstGeom>
          <a:solidFill>
            <a:schemeClr val="bg1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b="0" dirty="0">
                <a:latin typeface="Verdana" panose="020B0604030504040204" pitchFamily="34" charset="0"/>
                <a:ea typeface="Verdana" panose="020B0604030504040204" pitchFamily="34" charset="0"/>
              </a:rPr>
              <a:t>Mar. 2020</a:t>
            </a:r>
          </a:p>
        </p:txBody>
      </p:sp>
      <p:sp>
        <p:nvSpPr>
          <p:cNvPr id="26" name="Right Arrow 4">
            <a:extLst>
              <a:ext uri="{FF2B5EF4-FFF2-40B4-BE49-F238E27FC236}">
                <a16:creationId xmlns:a16="http://schemas.microsoft.com/office/drawing/2014/main" id="{DCE1C4B4-1C47-FA97-DA4C-56E75B2C5712}"/>
              </a:ext>
            </a:extLst>
          </p:cNvPr>
          <p:cNvSpPr/>
          <p:nvPr/>
        </p:nvSpPr>
        <p:spPr>
          <a:xfrm>
            <a:off x="100004" y="1734521"/>
            <a:ext cx="1606885" cy="1477385"/>
          </a:xfrm>
          <a:prstGeom prst="rightArrow">
            <a:avLst>
              <a:gd name="adj1" fmla="val 100000"/>
              <a:gd name="adj2" fmla="val 11685"/>
            </a:avLst>
          </a:prstGeom>
          <a:solidFill>
            <a:schemeClr val="accent4"/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UNSC and BOPCOM </a:t>
            </a:r>
            <a:b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launch update process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9E0DC6-A3B6-3EEA-C3F1-A8651A7806CC}"/>
              </a:ext>
            </a:extLst>
          </p:cNvPr>
          <p:cNvSpPr txBox="1"/>
          <p:nvPr/>
        </p:nvSpPr>
        <p:spPr>
          <a:xfrm>
            <a:off x="1945044" y="3318053"/>
            <a:ext cx="1316386" cy="338554"/>
          </a:xfrm>
          <a:prstGeom prst="rect">
            <a:avLst/>
          </a:prstGeom>
          <a:solidFill>
            <a:schemeClr val="bg1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b="0" dirty="0">
                <a:latin typeface="Verdana" panose="020B0604030504040204" pitchFamily="34" charset="0"/>
                <a:ea typeface="Verdana" panose="020B0604030504040204" pitchFamily="34" charset="0"/>
              </a:rPr>
              <a:t>2020-2023</a:t>
            </a:r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0550BA57-B667-24CC-5D10-039FF179AA63}"/>
              </a:ext>
            </a:extLst>
          </p:cNvPr>
          <p:cNvSpPr/>
          <p:nvPr/>
        </p:nvSpPr>
        <p:spPr>
          <a:xfrm>
            <a:off x="1639575" y="1734521"/>
            <a:ext cx="2147766" cy="1477385"/>
          </a:xfrm>
          <a:prstGeom prst="notchedRightArrow">
            <a:avLst>
              <a:gd name="adj1" fmla="val 100000"/>
              <a:gd name="adj2" fmla="val 10472"/>
            </a:avLst>
          </a:prstGeom>
          <a:solidFill>
            <a:schemeClr val="accent4"/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Conceptual development </a:t>
            </a:r>
            <a:r>
              <a:rPr lang="en-GB" sz="1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research topics</a:t>
            </a:r>
          </a:p>
        </p:txBody>
      </p:sp>
      <p:sp>
        <p:nvSpPr>
          <p:cNvPr id="31" name="Arrow: Notched Right 30">
            <a:extLst>
              <a:ext uri="{FF2B5EF4-FFF2-40B4-BE49-F238E27FC236}">
                <a16:creationId xmlns:a16="http://schemas.microsoft.com/office/drawing/2014/main" id="{96E42B48-D90F-F702-82E4-B4B812D60A9D}"/>
              </a:ext>
            </a:extLst>
          </p:cNvPr>
          <p:cNvSpPr/>
          <p:nvPr/>
        </p:nvSpPr>
        <p:spPr>
          <a:xfrm>
            <a:off x="3720027" y="1734521"/>
            <a:ext cx="2386888" cy="1477385"/>
          </a:xfrm>
          <a:prstGeom prst="notchedRightArrow">
            <a:avLst>
              <a:gd name="adj1" fmla="val 100000"/>
              <a:gd name="adj2" fmla="val 10472"/>
            </a:avLst>
          </a:prstGeom>
          <a:solidFill>
            <a:schemeClr val="accent4"/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 consultation on 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complete list of </a:t>
            </a:r>
            <a:r>
              <a:rPr lang="en-GB" sz="1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-dations</a:t>
            </a:r>
          </a:p>
        </p:txBody>
      </p:sp>
      <p:sp>
        <p:nvSpPr>
          <p:cNvPr id="34" name="Arrow: Notched Right 33">
            <a:extLst>
              <a:ext uri="{FF2B5EF4-FFF2-40B4-BE49-F238E27FC236}">
                <a16:creationId xmlns:a16="http://schemas.microsoft.com/office/drawing/2014/main" id="{33CA0C07-5EFE-1D7A-F021-D4EAAF0CF708}"/>
              </a:ext>
            </a:extLst>
          </p:cNvPr>
          <p:cNvSpPr/>
          <p:nvPr/>
        </p:nvSpPr>
        <p:spPr>
          <a:xfrm>
            <a:off x="6039601" y="1734521"/>
            <a:ext cx="2134206" cy="1477385"/>
          </a:xfrm>
          <a:prstGeom prst="notchedRightArrow">
            <a:avLst>
              <a:gd name="adj1" fmla="val 100000"/>
              <a:gd name="adj2" fmla="val 1047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UNSC approves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</a:t>
            </a: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-dations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0ED4DD-D79E-A4DB-9F4B-93CF9C91B5D7}"/>
              </a:ext>
            </a:extLst>
          </p:cNvPr>
          <p:cNvSpPr txBox="1"/>
          <p:nvPr/>
        </p:nvSpPr>
        <p:spPr>
          <a:xfrm>
            <a:off x="3959484" y="3318053"/>
            <a:ext cx="1789080" cy="338554"/>
          </a:xfrm>
          <a:prstGeom prst="rect">
            <a:avLst/>
          </a:prstGeom>
          <a:solidFill>
            <a:schemeClr val="bg1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b="0" dirty="0">
                <a:latin typeface="Verdana" panose="020B0604030504040204" pitchFamily="34" charset="0"/>
                <a:ea typeface="Verdana" panose="020B0604030504040204" pitchFamily="34" charset="0"/>
              </a:rPr>
              <a:t>Aug.-Sep. 2023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57D2AE-B882-CF41-4151-06E0BA71CCF1}"/>
              </a:ext>
            </a:extLst>
          </p:cNvPr>
          <p:cNvSpPr txBox="1"/>
          <p:nvPr/>
        </p:nvSpPr>
        <p:spPr>
          <a:xfrm>
            <a:off x="6395608" y="3318053"/>
            <a:ext cx="1207190" cy="338554"/>
          </a:xfrm>
          <a:prstGeom prst="rect">
            <a:avLst/>
          </a:prstGeom>
          <a:solidFill>
            <a:schemeClr val="bg1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b="0" dirty="0">
                <a:latin typeface="Verdana" panose="020B0604030504040204" pitchFamily="34" charset="0"/>
                <a:ea typeface="Verdana" panose="020B0604030504040204" pitchFamily="34" charset="0"/>
              </a:rPr>
              <a:t>Mar. 2024</a:t>
            </a:r>
          </a:p>
        </p:txBody>
      </p:sp>
      <p:sp>
        <p:nvSpPr>
          <p:cNvPr id="37" name="Arrow: Notched Right 36">
            <a:extLst>
              <a:ext uri="{FF2B5EF4-FFF2-40B4-BE49-F238E27FC236}">
                <a16:creationId xmlns:a16="http://schemas.microsoft.com/office/drawing/2014/main" id="{F2475EE3-440D-7D07-C521-9D6FBE90A260}"/>
              </a:ext>
            </a:extLst>
          </p:cNvPr>
          <p:cNvSpPr/>
          <p:nvPr/>
        </p:nvSpPr>
        <p:spPr>
          <a:xfrm>
            <a:off x="8106493" y="1734521"/>
            <a:ext cx="2225584" cy="1477385"/>
          </a:xfrm>
          <a:prstGeom prst="notchedRightArrow">
            <a:avLst>
              <a:gd name="adj1" fmla="val 100000"/>
              <a:gd name="adj2" fmla="val 1047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Global consultation on 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complete draft 2025 SNA </a:t>
            </a:r>
            <a:r>
              <a:rPr lang="en-GB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BPM7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703C81-33E7-328B-66EB-4F9DDFB32F01}"/>
              </a:ext>
            </a:extLst>
          </p:cNvPr>
          <p:cNvSpPr txBox="1"/>
          <p:nvPr/>
        </p:nvSpPr>
        <p:spPr>
          <a:xfrm>
            <a:off x="8642043" y="3318053"/>
            <a:ext cx="1154483" cy="338554"/>
          </a:xfrm>
          <a:prstGeom prst="rect">
            <a:avLst/>
          </a:prstGeom>
          <a:solidFill>
            <a:schemeClr val="bg1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b="0" dirty="0">
                <a:latin typeface="Verdana" panose="020B0604030504040204" pitchFamily="34" charset="0"/>
                <a:ea typeface="Verdana" panose="020B0604030504040204" pitchFamily="34" charset="0"/>
              </a:rPr>
              <a:t>Mid-2024</a:t>
            </a:r>
          </a:p>
        </p:txBody>
      </p:sp>
      <p:sp>
        <p:nvSpPr>
          <p:cNvPr id="40" name="Arrow: Notched Right 39">
            <a:extLst>
              <a:ext uri="{FF2B5EF4-FFF2-40B4-BE49-F238E27FC236}">
                <a16:creationId xmlns:a16="http://schemas.microsoft.com/office/drawing/2014/main" id="{E746C40D-3399-E71F-E177-FB83A4E53A90}"/>
              </a:ext>
            </a:extLst>
          </p:cNvPr>
          <p:cNvSpPr/>
          <p:nvPr/>
        </p:nvSpPr>
        <p:spPr>
          <a:xfrm>
            <a:off x="10264762" y="1734521"/>
            <a:ext cx="1879757" cy="1477385"/>
          </a:xfrm>
          <a:prstGeom prst="notchedRightArrow">
            <a:avLst>
              <a:gd name="adj1" fmla="val 100000"/>
              <a:gd name="adj2" fmla="val 11454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UNSC and BOPCOM </a:t>
            </a:r>
            <a:r>
              <a:rPr lang="en-GB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adopt</a:t>
            </a:r>
            <a:r>
              <a:rPr lang="en-GB" sz="1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GB" sz="1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1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 SNA and BPM7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DB76D1-C290-A703-F895-ADC1C985D3B3}"/>
              </a:ext>
            </a:extLst>
          </p:cNvPr>
          <p:cNvSpPr txBox="1"/>
          <p:nvPr/>
        </p:nvSpPr>
        <p:spPr>
          <a:xfrm>
            <a:off x="10599314" y="3318053"/>
            <a:ext cx="1207190" cy="338554"/>
          </a:xfrm>
          <a:prstGeom prst="rect">
            <a:avLst/>
          </a:prstGeom>
          <a:solidFill>
            <a:schemeClr val="bg1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600" b="0" dirty="0">
                <a:latin typeface="Verdana" panose="020B0604030504040204" pitchFamily="34" charset="0"/>
                <a:ea typeface="Verdana" panose="020B0604030504040204" pitchFamily="34" charset="0"/>
              </a:rPr>
              <a:t>Mar. 2025</a:t>
            </a:r>
          </a:p>
        </p:txBody>
      </p:sp>
      <p:sp>
        <p:nvSpPr>
          <p:cNvPr id="44" name="Right Arrow 4">
            <a:extLst>
              <a:ext uri="{FF2B5EF4-FFF2-40B4-BE49-F238E27FC236}">
                <a16:creationId xmlns:a16="http://schemas.microsoft.com/office/drawing/2014/main" id="{81200D01-0271-B7BA-7A51-5FE1A9411EC2}"/>
              </a:ext>
            </a:extLst>
          </p:cNvPr>
          <p:cNvSpPr/>
          <p:nvPr/>
        </p:nvSpPr>
        <p:spPr>
          <a:xfrm>
            <a:off x="2612571" y="3840173"/>
            <a:ext cx="7764385" cy="33855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Iterative drafting of 2025 SNA and BPM7</a:t>
            </a:r>
          </a:p>
        </p:txBody>
      </p:sp>
      <p:sp>
        <p:nvSpPr>
          <p:cNvPr id="45" name="Right Arrow 4">
            <a:extLst>
              <a:ext uri="{FF2B5EF4-FFF2-40B4-BE49-F238E27FC236}">
                <a16:creationId xmlns:a16="http://schemas.microsoft.com/office/drawing/2014/main" id="{E6C4AF19-4D62-DF84-3BD8-E44098459872}"/>
              </a:ext>
            </a:extLst>
          </p:cNvPr>
          <p:cNvSpPr/>
          <p:nvPr/>
        </p:nvSpPr>
        <p:spPr>
          <a:xfrm>
            <a:off x="2612570" y="4304659"/>
            <a:ext cx="9579430" cy="36512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5"/>
          </a:solidFill>
          <a:ln>
            <a:solidFill>
              <a:srgbClr val="133176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Early implementation work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33E0A12-A441-2C10-B3C1-EDD9F3E71E7C}"/>
              </a:ext>
            </a:extLst>
          </p:cNvPr>
          <p:cNvSpPr/>
          <p:nvPr/>
        </p:nvSpPr>
        <p:spPr>
          <a:xfrm>
            <a:off x="333829" y="4566950"/>
            <a:ext cx="1373061" cy="338554"/>
          </a:xfrm>
          <a:prstGeom prst="rect">
            <a:avLst/>
          </a:prstGeom>
          <a:solidFill>
            <a:schemeClr val="accent4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PAST</a:t>
            </a:r>
            <a:endParaRPr lang="en-IE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DB0069C-9EC2-5A18-A418-ADF38875B53D}"/>
              </a:ext>
            </a:extLst>
          </p:cNvPr>
          <p:cNvSpPr/>
          <p:nvPr/>
        </p:nvSpPr>
        <p:spPr>
          <a:xfrm>
            <a:off x="333829" y="5024095"/>
            <a:ext cx="1373061" cy="338554"/>
          </a:xfrm>
          <a:prstGeom prst="rect">
            <a:avLst/>
          </a:prstGeom>
          <a:solidFill>
            <a:schemeClr val="accent5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ONGOING</a:t>
            </a:r>
            <a:endParaRPr lang="en-IE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95A1769-CC42-305E-8816-754ACB498675}"/>
              </a:ext>
            </a:extLst>
          </p:cNvPr>
          <p:cNvSpPr/>
          <p:nvPr/>
        </p:nvSpPr>
        <p:spPr>
          <a:xfrm>
            <a:off x="333829" y="5481241"/>
            <a:ext cx="1373061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FUTURE</a:t>
            </a:r>
            <a:endParaRPr lang="en-IE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F3B7C2-CA99-EE81-CF7B-87E632D5C81C}"/>
              </a:ext>
            </a:extLst>
          </p:cNvPr>
          <p:cNvSpPr/>
          <p:nvPr/>
        </p:nvSpPr>
        <p:spPr>
          <a:xfrm>
            <a:off x="2612570" y="4694379"/>
            <a:ext cx="4835634" cy="1855158"/>
          </a:xfrm>
          <a:prstGeom prst="rect">
            <a:avLst/>
          </a:prstGeom>
          <a:solidFill>
            <a:schemeClr val="accent5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defTabSz="457200"/>
            <a:r>
              <a:rPr lang="it-IT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Countries’ </a:t>
            </a:r>
            <a:r>
              <a:rPr lang="it-IT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tests</a:t>
            </a:r>
            <a:r>
              <a:rPr lang="it-IT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br>
              <a:rPr lang="it-IT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experimental</a:t>
            </a:r>
            <a:r>
              <a:rPr lang="it-IT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estimates</a:t>
            </a:r>
            <a:endParaRPr lang="en-I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6B5559-40FF-A3B7-B17A-56324F464089}"/>
              </a:ext>
            </a:extLst>
          </p:cNvPr>
          <p:cNvSpPr/>
          <p:nvPr/>
        </p:nvSpPr>
        <p:spPr>
          <a:xfrm>
            <a:off x="7528479" y="4694379"/>
            <a:ext cx="4483411" cy="1855158"/>
          </a:xfrm>
          <a:prstGeom prst="rect">
            <a:avLst/>
          </a:prstGeom>
          <a:solidFill>
            <a:schemeClr val="accent5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 indent="-285750" defTabSz="457200"/>
            <a:r>
              <a:rPr lang="it-IT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Development of compilation </a:t>
            </a:r>
            <a:r>
              <a:rPr lang="it-IT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handbooks</a:t>
            </a:r>
            <a:r>
              <a:rPr lang="it-IT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on:</a:t>
            </a:r>
          </a:p>
          <a:p>
            <a:pPr marL="623888" indent="-285750" defTabSz="457200">
              <a:buFontTx/>
              <a:buChar char="-"/>
            </a:pPr>
            <a:r>
              <a:rPr lang="en-I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 assets</a:t>
            </a:r>
          </a:p>
          <a:p>
            <a:pPr marL="623888" indent="-285750" defTabSz="457200">
              <a:buFontTx/>
              <a:buChar char="-"/>
            </a:pPr>
            <a:r>
              <a:rPr lang="en-I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Marketing assets</a:t>
            </a:r>
          </a:p>
          <a:p>
            <a:pPr marL="623888" indent="-285750" defTabSz="457200">
              <a:buFontTx/>
              <a:buChar char="-"/>
            </a:pPr>
            <a:r>
              <a:rPr lang="en-I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Natural capital</a:t>
            </a:r>
          </a:p>
          <a:p>
            <a:pPr marL="623888" indent="-285750" defTabSz="457200">
              <a:buFontTx/>
              <a:buChar char="-"/>
            </a:pPr>
            <a:r>
              <a:rPr lang="en-IE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Crypto assets</a:t>
            </a:r>
          </a:p>
        </p:txBody>
      </p:sp>
    </p:spTree>
    <p:extLst>
      <p:ext uri="{BB962C8B-B14F-4D97-AF65-F5344CB8AC3E}">
        <p14:creationId xmlns:p14="http://schemas.microsoft.com/office/powerpoint/2010/main" val="4035617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6684</TotalTime>
  <Words>1761</Words>
  <Application>Microsoft Office PowerPoint</Application>
  <PresentationFormat>Widescreen</PresentationFormat>
  <Paragraphs>235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Office Theme</vt:lpstr>
      <vt:lpstr>Eurostat webinar on Macroeconomic Statistics </vt:lpstr>
      <vt:lpstr>Introduction: National Accounts (NA) and Balance of Payments (BOP) today</vt:lpstr>
      <vt:lpstr>NA and BOP: general idea</vt:lpstr>
      <vt:lpstr>PowerPoint Presentation</vt:lpstr>
      <vt:lpstr>Statistical domains are complementary</vt:lpstr>
      <vt:lpstr>The System of National Accounts (SNA) The Balance of Payments Manual (BPM)</vt:lpstr>
      <vt:lpstr>ESA 2010 – Europe’s standards</vt:lpstr>
      <vt:lpstr>PowerPoint Presentation</vt:lpstr>
      <vt:lpstr>SNA &amp; BPM update: Milestones</vt:lpstr>
      <vt:lpstr>Many actors involved in the update process</vt:lpstr>
      <vt:lpstr>Thematic Task Teams</vt:lpstr>
      <vt:lpstr>SNA and BPM update: an inclusive process</vt:lpstr>
      <vt:lpstr>SNA &amp; BPM update:  priority areas</vt:lpstr>
      <vt:lpstr>PowerPoint Presentation</vt:lpstr>
      <vt:lpstr>PowerPoint Presentation</vt:lpstr>
      <vt:lpstr>PowerPoint Presentation</vt:lpstr>
      <vt:lpstr>Main proposals on </vt:lpstr>
      <vt:lpstr>Main proposals on                               </vt:lpstr>
      <vt:lpstr>SNA/BPM update websites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 BPM Update</dc:title>
  <dc:creator>FRANCO LOPES Ana (ESTAT)</dc:creator>
  <cp:lastModifiedBy>MASSARELLI Nicola (ESTAT)</cp:lastModifiedBy>
  <cp:revision>390</cp:revision>
  <cp:lastPrinted>2020-12-06T14:02:24Z</cp:lastPrinted>
  <dcterms:created xsi:type="dcterms:W3CDTF">2020-05-28T15:31:49Z</dcterms:created>
  <dcterms:modified xsi:type="dcterms:W3CDTF">2023-12-01T09:55:01Z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2023-11-12T16:53:00Z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7f850a65-4826-4181-a992-6fa43ef5a3de</vt:lpwstr>
  </property>
  <property fmtid="{D5CDD505-2E9C-101B-9397-08002B2CF9AE}" pid="8" name="MSIP_Label_6bd9ddd1-4d20-43f6-abfa-fc3c07406f94_ContentBits">
    <vt:lpwstr>0</vt:lpwstr>
  </property>
</Properties>
</file>