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8" r:id="rId2"/>
    <p:sldId id="300" r:id="rId3"/>
    <p:sldId id="271" r:id="rId4"/>
    <p:sldId id="286" r:id="rId5"/>
    <p:sldId id="290" r:id="rId6"/>
    <p:sldId id="291" r:id="rId7"/>
    <p:sldId id="288" r:id="rId8"/>
    <p:sldId id="303" r:id="rId9"/>
    <p:sldId id="304" r:id="rId10"/>
    <p:sldId id="293" r:id="rId11"/>
    <p:sldId id="302" r:id="rId12"/>
    <p:sldId id="299" r:id="rId13"/>
    <p:sldId id="285" r:id="rId14"/>
    <p:sldId id="309" r:id="rId15"/>
    <p:sldId id="298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4FC45DD-CAFF-4708-BAE0-95E5CF3AECDB}">
          <p14:sldIdLst>
            <p14:sldId id="258"/>
            <p14:sldId id="300"/>
            <p14:sldId id="271"/>
            <p14:sldId id="286"/>
            <p14:sldId id="290"/>
            <p14:sldId id="291"/>
            <p14:sldId id="288"/>
            <p14:sldId id="303"/>
            <p14:sldId id="304"/>
            <p14:sldId id="293"/>
            <p14:sldId id="302"/>
            <p14:sldId id="299"/>
            <p14:sldId id="285"/>
            <p14:sldId id="309"/>
            <p14:sldId id="298"/>
            <p14:sldId id="28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OLAKOVA Nevena (ESTAT-EXT)" initials="CN(" lastIdx="3" clrIdx="0">
    <p:extLst>
      <p:ext uri="{19B8F6BF-5375-455C-9EA6-DF929625EA0E}">
        <p15:presenceInfo xmlns:p15="http://schemas.microsoft.com/office/powerpoint/2012/main" userId="S-1-5-21-1606980848-2025429265-839522115-13721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56B1"/>
    <a:srgbClr val="024EA2"/>
    <a:srgbClr val="024B9C"/>
    <a:srgbClr val="035DC1"/>
    <a:srgbClr val="0044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44" autoAdjust="0"/>
    <p:restoredTop sz="25628" autoAdjust="0"/>
  </p:normalViewPr>
  <p:slideViewPr>
    <p:cSldViewPr snapToGrid="0">
      <p:cViewPr varScale="1">
        <p:scale>
          <a:sx n="86" d="100"/>
          <a:sy n="86" d="100"/>
        </p:scale>
        <p:origin x="259" y="58"/>
      </p:cViewPr>
      <p:guideLst>
        <p:guide orient="horz" pos="2092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9EFE-0303-44F6-9A16-FD3B5E015DB1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F04766-77AF-4EBE-9704-229FD5F6AD6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9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926D1-0013-4A80-B64E-9D824EE65210}" type="datetimeFigureOut">
              <a:rPr lang="en-GB" smtClean="0"/>
              <a:t>08/11/2023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F2995-AB43-4B7C-B8CD-9DC7C3692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7846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myintracomm.ec.europa.eu/corp/intellectual-property/Documents/2019_Reuse-guidelines%28CC-BY%29.pdf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1562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1938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572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865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9456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1471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E" dirty="0"/>
              <a:t>Update/add/delete parts of the</a:t>
            </a:r>
            <a:r>
              <a:rPr lang="en-IE" baseline="0" dirty="0"/>
              <a:t> copy right notice where appropriate.</a:t>
            </a:r>
          </a:p>
          <a:p>
            <a:r>
              <a:rPr lang="en-IE" baseline="0" dirty="0"/>
              <a:t>More information: </a:t>
            </a:r>
            <a:r>
              <a:rPr lang="en-GB" dirty="0">
                <a:hlinkClick r:id="rId3"/>
              </a:rPr>
              <a:t>https://myintracomm.ec.europa.eu/corp/intellectual-property/Documents/2019_Reuse-guidelines%28CC-BY%29.pdf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519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5682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Wingdings" panose="05000000000000000000" pitchFamily="2" charset="2"/>
              <a:buNone/>
            </a:pPr>
            <a:endParaRPr lang="en-GB" dirty="0">
              <a:sym typeface="Wingdings" panose="05000000000000000000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9492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3542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9861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0918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973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890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F2995-AB43-4B7C-B8CD-9DC7C3692A9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002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218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77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71010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2694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4301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40629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0344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1072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85566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774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118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99858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4428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9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2509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6048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8339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3839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988"/>
            <a:ext cx="1715733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2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2" r:id="rId2"/>
    <p:sldLayoutId id="2147483657" r:id="rId3"/>
    <p:sldLayoutId id="2147483649" r:id="rId4"/>
    <p:sldLayoutId id="2147483651" r:id="rId5"/>
    <p:sldLayoutId id="2147483669" r:id="rId6"/>
    <p:sldLayoutId id="2147483670" r:id="rId7"/>
    <p:sldLayoutId id="2147483650" r:id="rId8"/>
    <p:sldLayoutId id="2147483660" r:id="rId9"/>
    <p:sldLayoutId id="2147483652" r:id="rId10"/>
    <p:sldLayoutId id="2147483661" r:id="rId11"/>
    <p:sldLayoutId id="2147483653" r:id="rId12"/>
    <p:sldLayoutId id="2147483654" r:id="rId13"/>
    <p:sldLayoutId id="2147483659" r:id="rId14"/>
    <p:sldLayoutId id="2147483658" r:id="rId15"/>
    <p:sldLayoutId id="2147483666" r:id="rId16"/>
    <p:sldLayoutId id="2147483667" r:id="rId17"/>
    <p:sldLayoutId id="2147483668" r:id="rId18"/>
    <p:sldLayoutId id="2147483655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statistics-explained/index.php?title=EU_labour_market_-_quarterly_statistics" TargetMode="External"/><Relationship Id="rId7" Type="http://schemas.openxmlformats.org/officeDocument/2006/relationships/hyperlink" Target="https://ec.europa.eu/eurostat/statistics-explained/index.php?title=Job_vacancy_statistics" TargetMode="External"/><Relationship Id="rId2" Type="http://schemas.openxmlformats.org/officeDocument/2006/relationships/hyperlink" Target="https://ec.europa.eu/eurostat/statistics-explained/index.php?title=Unemployment_statistics" TargetMode="Externa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ec.europa.eu/eurostat/statistics-explained/index.php?title=Labour_market_statistics_at_regional_level&amp;stable=0&amp;redirect=no#Unemploym" TargetMode="External"/><Relationship Id="rId5" Type="http://schemas.openxmlformats.org/officeDocument/2006/relationships/hyperlink" Target="https://ec.europa.eu/eurostat/statistics-explained/index.php?title=Labour_market_slack_-_employment_supply_and_demand_mismatch#Labour_market_slack:_what.27s_it_all_about.3F" TargetMode="External"/><Relationship Id="rId4" Type="http://schemas.openxmlformats.org/officeDocument/2006/relationships/hyperlink" Target="https://ec.europa.eu/eurostat/statistics-explained/index.php?title=Labour_market_flow_statistics_in_the_E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dirty="0"/>
              <a:t>Unemployment Statistics</a:t>
            </a:r>
            <a:br>
              <a:rPr lang="en-GB" dirty="0"/>
            </a:br>
            <a:r>
              <a:rPr lang="en-GB" dirty="0"/>
              <a:t>in the EU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9. November 2023</a:t>
            </a:r>
          </a:p>
        </p:txBody>
      </p:sp>
    </p:spTree>
    <p:extLst>
      <p:ext uri="{BB962C8B-B14F-4D97-AF65-F5344CB8AC3E}">
        <p14:creationId xmlns:p14="http://schemas.microsoft.com/office/powerpoint/2010/main" val="1121371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Duration of Unemployment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49" y="1265217"/>
            <a:ext cx="10941173" cy="540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84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425710"/>
            <a:ext cx="10515600" cy="782357"/>
          </a:xfrm>
        </p:spPr>
        <p:txBody>
          <a:bodyPr/>
          <a:lstStyle/>
          <a:p>
            <a:r>
              <a:rPr lang="en-US" dirty="0"/>
              <a:t>Transitions from / to Unemployment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CB7B071-689A-4024-E0D1-BA2CB3BCE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276" y="1685927"/>
            <a:ext cx="5559708" cy="42227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EC4FA2B-F5E1-1E4A-D280-8019856E8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03018"/>
            <a:ext cx="5891213" cy="422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426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2" y="373459"/>
            <a:ext cx="10515600" cy="782357"/>
          </a:xfrm>
        </p:spPr>
        <p:txBody>
          <a:bodyPr/>
          <a:lstStyle/>
          <a:p>
            <a:r>
              <a:rPr lang="en-US" dirty="0"/>
              <a:t>Estimated</a:t>
            </a:r>
            <a:r>
              <a:rPr lang="en-US" b="0" i="0" dirty="0">
                <a:solidFill>
                  <a:srgbClr val="004494"/>
                </a:solidFill>
                <a:effectLst/>
                <a:latin typeface="eui-default"/>
              </a:rPr>
              <a:t> probabilities – Experimental statistics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3865" y="1472471"/>
            <a:ext cx="10913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4494"/>
                </a:solidFill>
                <a:latin typeface="eui-default"/>
              </a:rPr>
              <a:t>F</a:t>
            </a:r>
            <a:r>
              <a:rPr lang="en-US" sz="2000" b="0" i="0" dirty="0">
                <a:solidFill>
                  <a:srgbClr val="004494"/>
                </a:solidFill>
                <a:effectLst/>
                <a:latin typeface="eui-default"/>
              </a:rPr>
              <a:t>rom unemployment to employment by age and previous work experience –  annual averages</a:t>
            </a:r>
            <a:endParaRPr lang="en-GB" sz="2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07" y="1956108"/>
            <a:ext cx="8269561" cy="428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505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853" y="1384586"/>
            <a:ext cx="8965548" cy="4726608"/>
          </a:xfrm>
          <a:ln>
            <a:solidFill>
              <a:srgbClr val="C00000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1" y="482860"/>
            <a:ext cx="10716453" cy="782357"/>
          </a:xfrm>
        </p:spPr>
        <p:txBody>
          <a:bodyPr/>
          <a:lstStyle/>
          <a:p>
            <a:r>
              <a:rPr lang="en-GB" dirty="0"/>
              <a:t>Unemployment and Main Indicators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562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70721" y="482860"/>
            <a:ext cx="10716453" cy="782357"/>
          </a:xfrm>
        </p:spPr>
        <p:txBody>
          <a:bodyPr/>
          <a:lstStyle/>
          <a:p>
            <a:r>
              <a:rPr lang="en-GB" dirty="0"/>
              <a:t>Unemployment and Detailed Survey Results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DBB445-A5F3-1BBF-D3D2-95D6CCD8D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139" y="1265217"/>
            <a:ext cx="10716454" cy="554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35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Unemployment statistics - Statistics Explained (europa.eu)</a:t>
            </a:r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EU labour market - quarterly statistics - Statistics Explained (europa.eu)</a:t>
            </a:r>
            <a:endParaRPr lang="en-GB" dirty="0"/>
          </a:p>
          <a:p>
            <a:r>
              <a:rPr lang="en-US" dirty="0" err="1">
                <a:hlinkClick r:id="rId4"/>
              </a:rPr>
              <a:t>Labour</a:t>
            </a:r>
            <a:r>
              <a:rPr lang="en-US" dirty="0">
                <a:hlinkClick r:id="rId4"/>
              </a:rPr>
              <a:t> market flow statistics in the EU - Statistics Explained (europa.eu)</a:t>
            </a:r>
            <a:endParaRPr lang="en-US" dirty="0"/>
          </a:p>
          <a:p>
            <a:r>
              <a:rPr lang="en-US" dirty="0" err="1">
                <a:hlinkClick r:id="rId5"/>
              </a:rPr>
              <a:t>Labour</a:t>
            </a:r>
            <a:r>
              <a:rPr lang="en-US" dirty="0">
                <a:hlinkClick r:id="rId5"/>
              </a:rPr>
              <a:t> market slack - employment supply and demand mismatch - Statistics Explained (europa.eu)</a:t>
            </a:r>
            <a:endParaRPr lang="en-US" dirty="0"/>
          </a:p>
          <a:p>
            <a:r>
              <a:rPr lang="en-US" dirty="0" err="1">
                <a:hlinkClick r:id="rId6"/>
              </a:rPr>
              <a:t>Labour</a:t>
            </a:r>
            <a:r>
              <a:rPr lang="en-US" dirty="0">
                <a:hlinkClick r:id="rId6"/>
              </a:rPr>
              <a:t> market statistics at regional level - Statistics Explained (europa.eu)</a:t>
            </a:r>
            <a:endParaRPr lang="en-US" dirty="0"/>
          </a:p>
          <a:p>
            <a:r>
              <a:rPr lang="en-US" dirty="0">
                <a:hlinkClick r:id="rId7"/>
              </a:rPr>
              <a:t>Job vacancy statistics - Statistics Explained (europa.eu)</a:t>
            </a:r>
            <a:endParaRPr lang="en-GB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Links to relevant articles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139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/>
              <a:t>Thank you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9575" y="4646435"/>
            <a:ext cx="8941016" cy="1853519"/>
          </a:xfrm>
        </p:spPr>
        <p:txBody>
          <a:bodyPr wrap="square" anchor="b" anchorCtr="0"/>
          <a:lstStyle/>
          <a:p>
            <a:r>
              <a:rPr lang="en-US" sz="1050" b="1" dirty="0"/>
              <a:t>© European Union 2020</a:t>
            </a:r>
          </a:p>
          <a:p>
            <a:r>
              <a:rPr lang="en-US" sz="1050" dirty="0"/>
              <a:t>Unless otherwise noted the reuse of this presentation is </a:t>
            </a:r>
            <a:r>
              <a:rPr lang="en-US" sz="1050" dirty="0" err="1"/>
              <a:t>authorised</a:t>
            </a:r>
            <a:r>
              <a:rPr lang="en-US" sz="1050" dirty="0"/>
              <a:t> under the </a:t>
            </a:r>
            <a:r>
              <a:rPr lang="en-US" sz="1050" dirty="0">
                <a:hlinkClick r:id="rId3"/>
              </a:rPr>
              <a:t>CC BY 4.0 </a:t>
            </a:r>
            <a:r>
              <a:rPr lang="en-US" sz="1050" dirty="0"/>
              <a:t>license. For any use or reproduction of elements that are not owned by the EU, permission may need to be sought directly from the respective right holders.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24" y="4858246"/>
            <a:ext cx="1023496" cy="358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9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Evolution of unemployment in the EU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8640" y="1918251"/>
            <a:ext cx="4216842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479"/>
              </a:spcBef>
            </a:pPr>
            <a:r>
              <a:rPr lang="en-GB" sz="2000" dirty="0"/>
              <a:t>The unemployed comprise persons aged 15-74 years who:  </a:t>
            </a:r>
            <a:endParaRPr lang="en-GB" sz="2000" spc="-1" dirty="0">
              <a:solidFill>
                <a:srgbClr val="0F5494"/>
              </a:solidFill>
              <a:latin typeface="Verdana"/>
            </a:endParaRPr>
          </a:p>
          <a:p>
            <a:pPr>
              <a:spcBef>
                <a:spcPts val="479"/>
              </a:spcBef>
            </a:pPr>
            <a:r>
              <a:rPr lang="en-GB" sz="2000" i="1" spc="-1" dirty="0">
                <a:solidFill>
                  <a:srgbClr val="0F5494"/>
                </a:solidFill>
                <a:latin typeface="Verdana"/>
              </a:rPr>
              <a:t> </a:t>
            </a:r>
          </a:p>
          <a:p>
            <a:pPr marL="742950" lvl="1" indent="-285750"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are </a:t>
            </a:r>
            <a:r>
              <a:rPr lang="en-GB" sz="2000" b="1" dirty="0"/>
              <a:t>without work</a:t>
            </a:r>
            <a:r>
              <a:rPr lang="en-GB" sz="2000" dirty="0"/>
              <a:t>;</a:t>
            </a:r>
          </a:p>
          <a:p>
            <a:pPr marL="742950" lvl="1" indent="-285750">
              <a:spcBef>
                <a:spcPts val="479"/>
              </a:spcBef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742950" lvl="1" indent="-285750"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are </a:t>
            </a:r>
            <a:r>
              <a:rPr lang="en-GB" sz="2000" b="1" dirty="0"/>
              <a:t>available to start working </a:t>
            </a:r>
            <a:r>
              <a:rPr lang="en-GB" sz="2000" dirty="0"/>
              <a:t>within the next 2 weeks;</a:t>
            </a:r>
          </a:p>
          <a:p>
            <a:pPr marL="742950" lvl="1" indent="-285750">
              <a:spcBef>
                <a:spcPts val="479"/>
              </a:spcBef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742950" lvl="1" indent="-285750">
              <a:spcBef>
                <a:spcPts val="479"/>
              </a:spcBef>
              <a:buFont typeface="Arial" panose="020B0604020202020204" pitchFamily="34" charset="0"/>
              <a:buChar char="•"/>
            </a:pPr>
            <a:r>
              <a:rPr lang="en-GB" sz="2000" dirty="0"/>
              <a:t>have </a:t>
            </a:r>
            <a:r>
              <a:rPr lang="en-GB" sz="2000" b="1" dirty="0"/>
              <a:t>actively sought work </a:t>
            </a:r>
            <a:r>
              <a:rPr lang="en-GB" sz="2000" dirty="0"/>
              <a:t>within the past 4 weeks.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89C5F0-0444-25FB-8017-44A899B42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706" y="1355157"/>
            <a:ext cx="6775421" cy="460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787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136184" y="1732429"/>
            <a:ext cx="4251647" cy="4476343"/>
          </a:xfrm>
        </p:spPr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Unemployment data sources</a:t>
            </a:r>
            <a:endParaRPr lang="en-GB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508727" y="1764437"/>
            <a:ext cx="4251647" cy="2829417"/>
          </a:xfrm>
        </p:spPr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455637" y="2030214"/>
            <a:ext cx="3612742" cy="3880774"/>
          </a:xfrm>
        </p:spPr>
        <p:txBody>
          <a:bodyPr/>
          <a:lstStyle/>
          <a:p>
            <a:r>
              <a:rPr lang="en-GB" b="1" dirty="0"/>
              <a:t>The Labour Force Survey (LFS)</a:t>
            </a:r>
          </a:p>
          <a:p>
            <a:r>
              <a:rPr lang="en-GB" dirty="0"/>
              <a:t>Monthly, quarterly and annual </a:t>
            </a:r>
            <a:r>
              <a:rPr lang="de-DE" dirty="0"/>
              <a:t> </a:t>
            </a:r>
            <a:r>
              <a:rPr lang="de-DE" dirty="0" err="1"/>
              <a:t>extractions</a:t>
            </a:r>
            <a:endParaRPr lang="en-GB" dirty="0"/>
          </a:p>
          <a:p>
            <a:r>
              <a:rPr lang="en-GB" dirty="0"/>
              <a:t>EU wide household survey</a:t>
            </a:r>
          </a:p>
          <a:p>
            <a:r>
              <a:rPr lang="en-US" dirty="0"/>
              <a:t>Over 100 variables; sample size: ~ 1.7 million individuals</a:t>
            </a:r>
          </a:p>
          <a:p>
            <a:r>
              <a:rPr lang="en-US" dirty="0"/>
              <a:t>Results published by Eurostat for 34 participating countries</a:t>
            </a:r>
          </a:p>
          <a:p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6828179" y="2030215"/>
            <a:ext cx="3612742" cy="2291340"/>
          </a:xfrm>
        </p:spPr>
        <p:txBody>
          <a:bodyPr/>
          <a:lstStyle/>
          <a:p>
            <a:r>
              <a:rPr lang="en-GB" b="1" dirty="0"/>
              <a:t>Register Data</a:t>
            </a:r>
          </a:p>
          <a:p>
            <a:r>
              <a:rPr lang="en-GB" dirty="0"/>
              <a:t>Monthly data extractions from the registers</a:t>
            </a:r>
          </a:p>
          <a:p>
            <a:r>
              <a:rPr lang="en-GB" dirty="0"/>
              <a:t>Registered unemployment data 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216676" y="4859632"/>
            <a:ext cx="4760868" cy="1051356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dirty="0"/>
              <a:t>LFS is the </a:t>
            </a:r>
            <a:r>
              <a:rPr lang="en-US" b="1" dirty="0"/>
              <a:t>basis for the EU's monthly unemployment rate</a:t>
            </a:r>
            <a:r>
              <a:rPr lang="en-US" dirty="0"/>
              <a:t>, one of Eurostat’s key short-term indicators</a:t>
            </a:r>
          </a:p>
        </p:txBody>
      </p:sp>
    </p:spTree>
    <p:extLst>
      <p:ext uri="{BB962C8B-B14F-4D97-AF65-F5344CB8AC3E}">
        <p14:creationId xmlns:p14="http://schemas.microsoft.com/office/powerpoint/2010/main" val="101686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95906"/>
          </a:xfrm>
        </p:spPr>
        <p:txBody>
          <a:bodyPr/>
          <a:lstStyle/>
          <a:p>
            <a:r>
              <a:rPr lang="en-GB" dirty="0"/>
              <a:t>One of the </a:t>
            </a:r>
            <a:r>
              <a:rPr lang="en-GB" b="1" dirty="0"/>
              <a:t>Principal European Economic Indicators </a:t>
            </a:r>
            <a:r>
              <a:rPr lang="en-GB" dirty="0"/>
              <a:t>(PEEIs) </a:t>
            </a:r>
          </a:p>
          <a:p>
            <a:r>
              <a:rPr lang="en-GB" dirty="0"/>
              <a:t>Produced on the basis of </a:t>
            </a:r>
            <a:r>
              <a:rPr lang="en-GB" b="1" dirty="0"/>
              <a:t>LFS data </a:t>
            </a:r>
            <a:r>
              <a:rPr lang="en-GB" dirty="0"/>
              <a:t>in the EU, sometimes in combination with </a:t>
            </a:r>
            <a:r>
              <a:rPr lang="en-GB" b="1" dirty="0"/>
              <a:t>monthly register data as auxiliary information</a:t>
            </a:r>
          </a:p>
          <a:p>
            <a:r>
              <a:rPr lang="en-GB" dirty="0"/>
              <a:t>Seasonally Adjusted data series: </a:t>
            </a:r>
            <a:r>
              <a:rPr lang="en-GB" b="1" dirty="0"/>
              <a:t>comparable</a:t>
            </a:r>
            <a:r>
              <a:rPr lang="en-GB" dirty="0"/>
              <a:t> from one period to the next</a:t>
            </a:r>
          </a:p>
          <a:p>
            <a:r>
              <a:rPr lang="en-GB" dirty="0"/>
              <a:t>Can be subject to </a:t>
            </a:r>
            <a:r>
              <a:rPr lang="en-GB" b="1" dirty="0"/>
              <a:t>revisions</a:t>
            </a:r>
            <a:r>
              <a:rPr lang="en-GB" dirty="0"/>
              <a:t> due to:</a:t>
            </a:r>
          </a:p>
          <a:p>
            <a:pPr lvl="1"/>
            <a:r>
              <a:rPr lang="en-GB" dirty="0"/>
              <a:t>fine-tuning of the data modelling</a:t>
            </a:r>
          </a:p>
          <a:p>
            <a:pPr lvl="1"/>
            <a:r>
              <a:rPr lang="en-GB" dirty="0"/>
              <a:t>inclusion of most recent LFS data in the calculation process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Monthly unemployment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900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Monthly unemployment by youth and gender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17A191-80E1-DE97-4250-E3A071A03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23" y="1519763"/>
            <a:ext cx="5779478" cy="449362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C3D8DE-2CC1-1E6C-063E-015B94ADAF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7065" y="1531006"/>
            <a:ext cx="5498412" cy="448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434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825625"/>
            <a:ext cx="5301343" cy="3881904"/>
          </a:xfrm>
        </p:spPr>
        <p:txBody>
          <a:bodyPr/>
          <a:lstStyle/>
          <a:p>
            <a:r>
              <a:rPr lang="en-GB" b="1" dirty="0"/>
              <a:t>Sharp increase </a:t>
            </a:r>
            <a:r>
              <a:rPr lang="en-GB" dirty="0"/>
              <a:t>in the number of claims for unemployment benefits across the EU in March 2020</a:t>
            </a:r>
          </a:p>
          <a:p>
            <a:r>
              <a:rPr lang="en-GB" dirty="0"/>
              <a:t>Already </a:t>
            </a:r>
            <a:r>
              <a:rPr lang="en-GB" b="1" dirty="0"/>
              <a:t>registered no longer actively looking for a job</a:t>
            </a:r>
            <a:r>
              <a:rPr lang="en-GB" dirty="0"/>
              <a:t>, e.g. limited by the confinement measures or no longer available for work</a:t>
            </a:r>
          </a:p>
          <a:p>
            <a:r>
              <a:rPr lang="en-GB" b="1" dirty="0"/>
              <a:t>Decreasing since spring 2021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Covid-19 effect in the data</a:t>
            </a:r>
          </a:p>
        </p:txBody>
      </p:sp>
      <p:pic>
        <p:nvPicPr>
          <p:cNvPr id="6" name="Picture 5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0DD1944D-FADF-2164-7DA3-B9F8F2BBC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355" y="1340167"/>
            <a:ext cx="2758262" cy="4726144"/>
          </a:xfrm>
          <a:prstGeom prst="rect">
            <a:avLst/>
          </a:prstGeom>
          <a:ln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8265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/>
              <a:t>Unemployment of refugees from Ukraine</a:t>
            </a:r>
            <a:endParaRPr lang="en-US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5967046" y="1748075"/>
            <a:ext cx="5829104" cy="48285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18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sz="2000" b="1" dirty="0"/>
              <a:t>Voluntary data collection </a:t>
            </a:r>
            <a:r>
              <a:rPr lang="en-IE" sz="2000" dirty="0"/>
              <a:t>of registered labour market data on refugees from Ukraine beneficiary of temporary protection</a:t>
            </a:r>
          </a:p>
          <a:p>
            <a:r>
              <a:rPr lang="en-US" sz="2000" dirty="0"/>
              <a:t>Purely</a:t>
            </a:r>
            <a:r>
              <a:rPr lang="en-US" sz="2000" b="1" dirty="0"/>
              <a:t> register-based </a:t>
            </a:r>
            <a:r>
              <a:rPr lang="en-US" sz="2000" dirty="0"/>
              <a:t>unemployment data</a:t>
            </a:r>
          </a:p>
          <a:p>
            <a:r>
              <a:rPr lang="en-US" sz="2000" dirty="0"/>
              <a:t>Countries' </a:t>
            </a:r>
            <a:r>
              <a:rPr lang="en-US" sz="2000" b="1" dirty="0"/>
              <a:t>definitions may differ</a:t>
            </a:r>
          </a:p>
          <a:p>
            <a:r>
              <a:rPr lang="en-IE" sz="2000" dirty="0"/>
              <a:t>R</a:t>
            </a:r>
            <a:r>
              <a:rPr lang="en-GB" sz="2000" dirty="0" err="1"/>
              <a:t>efugees</a:t>
            </a:r>
            <a:r>
              <a:rPr lang="en-GB" sz="2000" dirty="0"/>
              <a:t> from Ukraine beneficiary of temporary protection living in a sampled household are </a:t>
            </a:r>
            <a:r>
              <a:rPr lang="en-GB" sz="2000" b="1" dirty="0"/>
              <a:t>included in the LFS</a:t>
            </a:r>
            <a:r>
              <a:rPr lang="en-GB" sz="2000" dirty="0"/>
              <a:t>, independently from the intention of the refugees to stay in the reporting country  </a:t>
            </a:r>
            <a:endParaRPr lang="en-US" sz="2000" dirty="0"/>
          </a:p>
        </p:txBody>
      </p:sp>
      <p:pic>
        <p:nvPicPr>
          <p:cNvPr id="8" name="Content Placeholder 7" descr="A graph of blue and white lines&#10;&#10;Description automatically generated">
            <a:extLst>
              <a:ext uri="{FF2B5EF4-FFF2-40B4-BE49-F238E27FC236}">
                <a16:creationId xmlns:a16="http://schemas.microsoft.com/office/drawing/2014/main" id="{30F065C1-0AE4-4FAC-C184-59A3357938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67" y="1339702"/>
            <a:ext cx="5330787" cy="5172562"/>
          </a:xfrm>
          <a:ln>
            <a:solidFill>
              <a:schemeClr val="tx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11481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Unemployment and </a:t>
            </a:r>
            <a:r>
              <a:rPr lang="en-US" dirty="0" err="1"/>
              <a:t>Labour</a:t>
            </a:r>
            <a:r>
              <a:rPr lang="en-US" dirty="0"/>
              <a:t> Market Slack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EE58CB-88CC-BDC3-50F1-06D3D81770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525" y="1385886"/>
            <a:ext cx="10972813" cy="535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85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0012" y="1265218"/>
            <a:ext cx="10919534" cy="5526199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Focus on Countries</a:t>
            </a:r>
          </a:p>
        </p:txBody>
      </p:sp>
    </p:spTree>
    <p:extLst>
      <p:ext uri="{BB962C8B-B14F-4D97-AF65-F5344CB8AC3E}">
        <p14:creationId xmlns:p14="http://schemas.microsoft.com/office/powerpoint/2010/main" val="24502298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4198</TotalTime>
  <Words>542</Words>
  <Application>Microsoft Office PowerPoint</Application>
  <PresentationFormat>Widescreen</PresentationFormat>
  <Paragraphs>72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eui-default</vt:lpstr>
      <vt:lpstr>Verdana</vt:lpstr>
      <vt:lpstr>Wingdings</vt:lpstr>
      <vt:lpstr>Office Theme</vt:lpstr>
      <vt:lpstr>Unemployment Statistics in the EU</vt:lpstr>
      <vt:lpstr>Evolution of unemployment in the EU</vt:lpstr>
      <vt:lpstr>Unemployment data sources</vt:lpstr>
      <vt:lpstr>Monthly unemployment</vt:lpstr>
      <vt:lpstr>Monthly unemployment by youth and gender</vt:lpstr>
      <vt:lpstr>The Covid-19 effect in the data</vt:lpstr>
      <vt:lpstr>Unemployment of refugees from Ukraine</vt:lpstr>
      <vt:lpstr>Unemployment and Labour Market Slack</vt:lpstr>
      <vt:lpstr>Focus on Countries</vt:lpstr>
      <vt:lpstr>Duration of Unemployment</vt:lpstr>
      <vt:lpstr>Transitions from / to Unemployment</vt:lpstr>
      <vt:lpstr>Estimated probabilities – Experimental statistics</vt:lpstr>
      <vt:lpstr>Unemployment and Main Indicators tables</vt:lpstr>
      <vt:lpstr>Unemployment and Detailed Survey Results</vt:lpstr>
      <vt:lpstr>Links to relevant articles</vt:lpstr>
      <vt:lpstr>Thank you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CHOLAKOVA Nevena (ESTAT-EXT)</dc:creator>
  <cp:lastModifiedBy>CHOLAKOVA Nevena (ESTAT)</cp:lastModifiedBy>
  <cp:revision>162</cp:revision>
  <dcterms:created xsi:type="dcterms:W3CDTF">2023-08-23T15:53:43Z</dcterms:created>
  <dcterms:modified xsi:type="dcterms:W3CDTF">2023-11-08T13:57:04Z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bd9ddd1-4d20-43f6-abfa-fc3c07406f94_Enabled">
    <vt:lpwstr>true</vt:lpwstr>
  </property>
  <property fmtid="{D5CDD505-2E9C-101B-9397-08002B2CF9AE}" pid="3" name="MSIP_Label_6bd9ddd1-4d20-43f6-abfa-fc3c07406f94_SetDate">
    <vt:lpwstr>2023-10-11T12:26:07Z</vt:lpwstr>
  </property>
  <property fmtid="{D5CDD505-2E9C-101B-9397-08002B2CF9AE}" pid="4" name="MSIP_Label_6bd9ddd1-4d20-43f6-abfa-fc3c07406f94_Method">
    <vt:lpwstr>Standard</vt:lpwstr>
  </property>
  <property fmtid="{D5CDD505-2E9C-101B-9397-08002B2CF9AE}" pid="5" name="MSIP_Label_6bd9ddd1-4d20-43f6-abfa-fc3c07406f94_Name">
    <vt:lpwstr>Commission Use</vt:lpwstr>
  </property>
  <property fmtid="{D5CDD505-2E9C-101B-9397-08002B2CF9AE}" pid="6" name="MSIP_Label_6bd9ddd1-4d20-43f6-abfa-fc3c07406f94_SiteId">
    <vt:lpwstr>b24c8b06-522c-46fe-9080-70926f8dddb1</vt:lpwstr>
  </property>
  <property fmtid="{D5CDD505-2E9C-101B-9397-08002B2CF9AE}" pid="7" name="MSIP_Label_6bd9ddd1-4d20-43f6-abfa-fc3c07406f94_ActionId">
    <vt:lpwstr>4152f3a1-d298-4d0d-ba42-db060a842cda</vt:lpwstr>
  </property>
  <property fmtid="{D5CDD505-2E9C-101B-9397-08002B2CF9AE}" pid="8" name="MSIP_Label_6bd9ddd1-4d20-43f6-abfa-fc3c07406f94_ContentBits">
    <vt:lpwstr>0</vt:lpwstr>
  </property>
</Properties>
</file>