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70" r:id="rId3"/>
    <p:sldId id="266" r:id="rId4"/>
    <p:sldId id="267" r:id="rId5"/>
    <p:sldId id="268" r:id="rId6"/>
    <p:sldId id="269" r:id="rId7"/>
    <p:sldId id="333" r:id="rId8"/>
    <p:sldId id="332" r:id="rId9"/>
    <p:sldId id="289" r:id="rId10"/>
    <p:sldId id="275" r:id="rId11"/>
    <p:sldId id="334" r:id="rId12"/>
    <p:sldId id="335" r:id="rId13"/>
    <p:sldId id="336" r:id="rId14"/>
    <p:sldId id="337" r:id="rId15"/>
    <p:sldId id="341" r:id="rId16"/>
    <p:sldId id="339" r:id="rId17"/>
    <p:sldId id="323" r:id="rId18"/>
    <p:sldId id="331" r:id="rId19"/>
    <p:sldId id="340" r:id="rId20"/>
    <p:sldId id="330"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ETTE Genevieve (ESTAT)" initials="VG(" lastIdx="25" clrIdx="0">
    <p:extLst>
      <p:ext uri="{19B8F6BF-5375-455C-9EA6-DF929625EA0E}">
        <p15:presenceInfo xmlns:p15="http://schemas.microsoft.com/office/powerpoint/2012/main" userId="S-1-5-21-1606980848-2025429265-839522115-681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40" autoAdjust="0"/>
  </p:normalViewPr>
  <p:slideViewPr>
    <p:cSldViewPr snapToGrid="0">
      <p:cViewPr varScale="1">
        <p:scale>
          <a:sx n="83" d="100"/>
          <a:sy n="83" d="100"/>
        </p:scale>
        <p:origin x="643" y="11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514044874822"/>
          <c:y val="0.12177530951240943"/>
          <c:w val="0.74315702267184747"/>
          <c:h val="0.83776577553049869"/>
        </c:manualLayout>
      </c:layout>
      <c:doughnutChart>
        <c:varyColors val="1"/>
        <c:ser>
          <c:idx val="0"/>
          <c:order val="0"/>
          <c:tx>
            <c:strRef>
              <c:f>Sheet1!$B$1</c:f>
              <c:strCache>
                <c:ptCount val="1"/>
                <c:pt idx="0">
                  <c:v>Values</c:v>
                </c:pt>
              </c:strCache>
            </c:strRef>
          </c:tx>
          <c:spPr>
            <a:ln>
              <a:solidFill>
                <a:schemeClr val="bg1">
                  <a:lumMod val="95000"/>
                </a:schemeClr>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2-6D51-4D14-9ED6-F5352DD396F3}"/>
              </c:ext>
            </c:extLst>
          </c:dPt>
          <c:dPt>
            <c:idx val="1"/>
            <c:bubble3D val="0"/>
            <c:spPr>
              <a:solidFill>
                <a:schemeClr val="accent1">
                  <a:lumMod val="20000"/>
                  <a:lumOff val="80000"/>
                </a:schemeClr>
              </a:solidFill>
              <a:ln w="19050">
                <a:solidFill>
                  <a:schemeClr val="accent1"/>
                </a:solidFill>
              </a:ln>
              <a:effectLst/>
            </c:spPr>
            <c:extLst>
              <c:ext xmlns:c16="http://schemas.microsoft.com/office/drawing/2014/chart" uri="{C3380CC4-5D6E-409C-BE32-E72D297353CC}">
                <c16:uniqueId val="{00000001-6D51-4D14-9ED6-F5352DD396F3}"/>
              </c:ext>
            </c:extLst>
          </c:dPt>
          <c:dPt>
            <c:idx val="2"/>
            <c:bubble3D val="0"/>
            <c:spPr>
              <a:solidFill>
                <a:schemeClr val="tx1">
                  <a:lumMod val="20000"/>
                  <a:lumOff val="80000"/>
                </a:schemeClr>
              </a:solidFill>
              <a:ln w="19050">
                <a:solidFill>
                  <a:schemeClr val="tx1">
                    <a:lumMod val="20000"/>
                    <a:lumOff val="80000"/>
                  </a:schemeClr>
                </a:solidFill>
              </a:ln>
              <a:effectLst/>
            </c:spPr>
            <c:extLst>
              <c:ext xmlns:c16="http://schemas.microsoft.com/office/drawing/2014/chart" uri="{C3380CC4-5D6E-409C-BE32-E72D297353CC}">
                <c16:uniqueId val="{00000005-5751-47CB-9FF9-1C0786F3AEAB}"/>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5751-47CB-9FF9-1C0786F3AEAB}"/>
              </c:ext>
            </c:extLst>
          </c:dPt>
          <c:cat>
            <c:numRef>
              <c:f>Sheet1!$A$2:$A$5</c:f>
              <c:numCache>
                <c:formatCode>General</c:formatCode>
                <c:ptCount val="4"/>
              </c:numCache>
            </c:numRef>
          </c:cat>
          <c:val>
            <c:numRef>
              <c:f>Sheet1!$B$2:$B$5</c:f>
              <c:numCache>
                <c:formatCode>General</c:formatCode>
                <c:ptCount val="4"/>
                <c:pt idx="0">
                  <c:v>54</c:v>
                </c:pt>
                <c:pt idx="1">
                  <c:v>26</c:v>
                </c:pt>
                <c:pt idx="2">
                  <c:v>20</c:v>
                </c:pt>
              </c:numCache>
            </c:numRef>
          </c:val>
          <c:extLst>
            <c:ext xmlns:c16="http://schemas.microsoft.com/office/drawing/2014/chart" uri="{C3380CC4-5D6E-409C-BE32-E72D297353CC}">
              <c16:uniqueId val="{00000000-6D51-4D14-9ED6-F5352DD396F3}"/>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514044874822"/>
          <c:y val="0.12177530951240943"/>
          <c:w val="0.74315702267184747"/>
          <c:h val="0.83776577553049869"/>
        </c:manualLayout>
      </c:layout>
      <c:doughnutChart>
        <c:varyColors val="1"/>
        <c:ser>
          <c:idx val="0"/>
          <c:order val="0"/>
          <c:tx>
            <c:strRef>
              <c:f>Sheet1!$B$1</c:f>
              <c:strCache>
                <c:ptCount val="1"/>
                <c:pt idx="0">
                  <c:v>Values</c:v>
                </c:pt>
              </c:strCache>
            </c:strRef>
          </c:tx>
          <c:spPr>
            <a:ln>
              <a:solidFill>
                <a:schemeClr val="tx1">
                  <a:lumMod val="20000"/>
                  <a:lumOff val="80000"/>
                </a:schemeClr>
              </a:solidFill>
            </a:ln>
          </c:spPr>
          <c:dPt>
            <c:idx val="0"/>
            <c:bubble3D val="0"/>
            <c:spPr>
              <a:solidFill>
                <a:schemeClr val="accent6"/>
              </a:solidFill>
              <a:ln w="19050">
                <a:solidFill>
                  <a:schemeClr val="accent6"/>
                </a:solidFill>
              </a:ln>
              <a:effectLst/>
            </c:spPr>
            <c:extLst>
              <c:ext xmlns:c16="http://schemas.microsoft.com/office/drawing/2014/chart" uri="{C3380CC4-5D6E-409C-BE32-E72D297353CC}">
                <c16:uniqueId val="{00000001-9B84-4229-8E09-EF630FEFBBCB}"/>
              </c:ext>
            </c:extLst>
          </c:dPt>
          <c:dPt>
            <c:idx val="1"/>
            <c:bubble3D val="0"/>
            <c:spPr>
              <a:solidFill>
                <a:schemeClr val="accent6">
                  <a:lumMod val="20000"/>
                  <a:lumOff val="80000"/>
                </a:schemeClr>
              </a:solidFill>
              <a:ln w="19050">
                <a:solidFill>
                  <a:schemeClr val="accent6"/>
                </a:solidFill>
              </a:ln>
              <a:effectLst/>
            </c:spPr>
            <c:extLst>
              <c:ext xmlns:c16="http://schemas.microsoft.com/office/drawing/2014/chart" uri="{C3380CC4-5D6E-409C-BE32-E72D297353CC}">
                <c16:uniqueId val="{00000003-9B84-4229-8E09-EF630FEFBBCB}"/>
              </c:ext>
            </c:extLst>
          </c:dPt>
          <c:dPt>
            <c:idx val="2"/>
            <c:bubble3D val="0"/>
            <c:spPr>
              <a:solidFill>
                <a:schemeClr val="tx1">
                  <a:lumMod val="20000"/>
                  <a:lumOff val="80000"/>
                </a:schemeClr>
              </a:solidFill>
              <a:ln w="19050">
                <a:solidFill>
                  <a:schemeClr val="tx1">
                    <a:lumMod val="20000"/>
                    <a:lumOff val="80000"/>
                  </a:schemeClr>
                </a:solidFill>
              </a:ln>
              <a:effectLst/>
            </c:spPr>
            <c:extLst>
              <c:ext xmlns:c16="http://schemas.microsoft.com/office/drawing/2014/chart" uri="{C3380CC4-5D6E-409C-BE32-E72D297353CC}">
                <c16:uniqueId val="{00000005-9B84-4229-8E09-EF630FEFBBCB}"/>
              </c:ext>
            </c:extLst>
          </c:dPt>
          <c:dPt>
            <c:idx val="3"/>
            <c:bubble3D val="0"/>
            <c:spPr>
              <a:solidFill>
                <a:schemeClr val="accent4"/>
              </a:solidFill>
              <a:ln w="19050">
                <a:solidFill>
                  <a:schemeClr val="tx1">
                    <a:lumMod val="20000"/>
                    <a:lumOff val="80000"/>
                  </a:schemeClr>
                </a:solidFill>
              </a:ln>
              <a:effectLst/>
            </c:spPr>
            <c:extLst>
              <c:ext xmlns:c16="http://schemas.microsoft.com/office/drawing/2014/chart" uri="{C3380CC4-5D6E-409C-BE32-E72D297353CC}">
                <c16:uniqueId val="{00000007-9B84-4229-8E09-EF630FEFBBCB}"/>
              </c:ext>
            </c:extLst>
          </c:dPt>
          <c:cat>
            <c:numRef>
              <c:f>Sheet1!$A$2:$A$5</c:f>
              <c:numCache>
                <c:formatCode>General</c:formatCode>
                <c:ptCount val="4"/>
              </c:numCache>
            </c:numRef>
          </c:cat>
          <c:val>
            <c:numRef>
              <c:f>Sheet1!$B$2:$B$5</c:f>
              <c:numCache>
                <c:formatCode>General</c:formatCode>
                <c:ptCount val="4"/>
                <c:pt idx="0">
                  <c:v>35</c:v>
                </c:pt>
                <c:pt idx="1">
                  <c:v>45</c:v>
                </c:pt>
                <c:pt idx="2">
                  <c:v>20</c:v>
                </c:pt>
              </c:numCache>
            </c:numRef>
          </c:val>
          <c:extLst>
            <c:ext xmlns:c16="http://schemas.microsoft.com/office/drawing/2014/chart" uri="{C3380CC4-5D6E-409C-BE32-E72D297353CC}">
              <c16:uniqueId val="{00000008-9B84-4229-8E09-EF630FEFBBCB}"/>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514044874822"/>
          <c:y val="0.12177530951240943"/>
          <c:w val="0.74315702267184747"/>
          <c:h val="0.83776577553049869"/>
        </c:manualLayout>
      </c:layout>
      <c:doughnutChart>
        <c:varyColors val="1"/>
        <c:ser>
          <c:idx val="0"/>
          <c:order val="0"/>
          <c:tx>
            <c:strRef>
              <c:f>Sheet1!$B$1</c:f>
              <c:strCache>
                <c:ptCount val="1"/>
                <c:pt idx="0">
                  <c:v>Values</c:v>
                </c:pt>
              </c:strCache>
            </c:strRef>
          </c:tx>
          <c:spPr>
            <a:ln>
              <a:solidFill>
                <a:schemeClr val="bg1">
                  <a:lumMod val="95000"/>
                </a:schemeClr>
              </a:solidFill>
            </a:ln>
          </c:spPr>
          <c:dPt>
            <c:idx val="0"/>
            <c:bubble3D val="0"/>
            <c:spPr>
              <a:solidFill>
                <a:schemeClr val="tx2"/>
              </a:solidFill>
              <a:ln w="19050">
                <a:solidFill>
                  <a:srgbClr val="0356B1"/>
                </a:solidFill>
              </a:ln>
              <a:effectLst/>
            </c:spPr>
            <c:extLst>
              <c:ext xmlns:c16="http://schemas.microsoft.com/office/drawing/2014/chart" uri="{C3380CC4-5D6E-409C-BE32-E72D297353CC}">
                <c16:uniqueId val="{00000001-6AFC-4419-86C2-741E56382A8C}"/>
              </c:ext>
            </c:extLst>
          </c:dPt>
          <c:dPt>
            <c:idx val="1"/>
            <c:bubble3D val="0"/>
            <c:spPr>
              <a:solidFill>
                <a:schemeClr val="bg2">
                  <a:lumMod val="90000"/>
                </a:schemeClr>
              </a:solidFill>
              <a:ln w="19050">
                <a:solidFill>
                  <a:srgbClr val="0356B1"/>
                </a:solidFill>
              </a:ln>
              <a:effectLst/>
            </c:spPr>
            <c:extLst>
              <c:ext xmlns:c16="http://schemas.microsoft.com/office/drawing/2014/chart" uri="{C3380CC4-5D6E-409C-BE32-E72D297353CC}">
                <c16:uniqueId val="{00000003-6AFC-4419-86C2-741E56382A8C}"/>
              </c:ext>
            </c:extLst>
          </c:dPt>
          <c:dPt>
            <c:idx val="2"/>
            <c:bubble3D val="0"/>
            <c:spPr>
              <a:solidFill>
                <a:schemeClr val="tx1">
                  <a:lumMod val="20000"/>
                  <a:lumOff val="80000"/>
                </a:schemeClr>
              </a:solidFill>
              <a:ln w="19050">
                <a:solidFill>
                  <a:schemeClr val="tx1">
                    <a:lumMod val="20000"/>
                    <a:lumOff val="80000"/>
                  </a:schemeClr>
                </a:solidFill>
              </a:ln>
              <a:effectLst/>
            </c:spPr>
            <c:extLst>
              <c:ext xmlns:c16="http://schemas.microsoft.com/office/drawing/2014/chart" uri="{C3380CC4-5D6E-409C-BE32-E72D297353CC}">
                <c16:uniqueId val="{00000005-6AFC-4419-86C2-741E56382A8C}"/>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6AFC-4419-86C2-741E56382A8C}"/>
              </c:ext>
            </c:extLst>
          </c:dPt>
          <c:cat>
            <c:numRef>
              <c:f>Sheet1!$A$2:$A$5</c:f>
              <c:numCache>
                <c:formatCode>General</c:formatCode>
                <c:ptCount val="4"/>
              </c:numCache>
            </c:numRef>
          </c:cat>
          <c:val>
            <c:numRef>
              <c:f>Sheet1!$B$2:$B$5</c:f>
              <c:numCache>
                <c:formatCode>General</c:formatCode>
                <c:ptCount val="4"/>
                <c:pt idx="0">
                  <c:v>71</c:v>
                </c:pt>
                <c:pt idx="1">
                  <c:v>9</c:v>
                </c:pt>
                <c:pt idx="2">
                  <c:v>20</c:v>
                </c:pt>
              </c:numCache>
            </c:numRef>
          </c:val>
          <c:extLst>
            <c:ext xmlns:c16="http://schemas.microsoft.com/office/drawing/2014/chart" uri="{C3380CC4-5D6E-409C-BE32-E72D297353CC}">
              <c16:uniqueId val="{00000008-6AFC-4419-86C2-741E56382A8C}"/>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514044874822"/>
          <c:y val="0.12177530951240943"/>
          <c:w val="0.74315702267184747"/>
          <c:h val="0.83776577553049869"/>
        </c:manualLayout>
      </c:layout>
      <c:doughnutChart>
        <c:varyColors val="1"/>
        <c:ser>
          <c:idx val="0"/>
          <c:order val="0"/>
          <c:tx>
            <c:strRef>
              <c:f>Sheet1!$B$1</c:f>
              <c:strCache>
                <c:ptCount val="1"/>
                <c:pt idx="0">
                  <c:v>Values</c:v>
                </c:pt>
              </c:strCache>
            </c:strRef>
          </c:tx>
          <c:spPr>
            <a:ln>
              <a:solidFill>
                <a:schemeClr val="bg1">
                  <a:lumMod val="95000"/>
                </a:schemeClr>
              </a:solidFill>
            </a:ln>
          </c:spPr>
          <c:dPt>
            <c:idx val="0"/>
            <c:bubble3D val="0"/>
            <c:spPr>
              <a:solidFill>
                <a:schemeClr val="accent6"/>
              </a:solidFill>
              <a:ln w="19050">
                <a:solidFill>
                  <a:schemeClr val="accent6"/>
                </a:solidFill>
              </a:ln>
              <a:effectLst/>
            </c:spPr>
            <c:extLst>
              <c:ext xmlns:c16="http://schemas.microsoft.com/office/drawing/2014/chart" uri="{C3380CC4-5D6E-409C-BE32-E72D297353CC}">
                <c16:uniqueId val="{00000001-E17E-45C5-A6A9-13B4DEF9253E}"/>
              </c:ext>
            </c:extLst>
          </c:dPt>
          <c:dPt>
            <c:idx val="1"/>
            <c:bubble3D val="0"/>
            <c:spPr>
              <a:solidFill>
                <a:schemeClr val="accent6">
                  <a:lumMod val="20000"/>
                  <a:lumOff val="80000"/>
                </a:schemeClr>
              </a:solidFill>
              <a:ln w="19050">
                <a:solidFill>
                  <a:schemeClr val="accent6"/>
                </a:solidFill>
              </a:ln>
              <a:effectLst/>
            </c:spPr>
            <c:extLst>
              <c:ext xmlns:c16="http://schemas.microsoft.com/office/drawing/2014/chart" uri="{C3380CC4-5D6E-409C-BE32-E72D297353CC}">
                <c16:uniqueId val="{00000003-E17E-45C5-A6A9-13B4DEF9253E}"/>
              </c:ext>
            </c:extLst>
          </c:dPt>
          <c:dPt>
            <c:idx val="2"/>
            <c:bubble3D val="0"/>
            <c:spPr>
              <a:solidFill>
                <a:schemeClr val="tx1">
                  <a:lumMod val="20000"/>
                  <a:lumOff val="80000"/>
                </a:schemeClr>
              </a:solidFill>
              <a:ln w="19050">
                <a:solidFill>
                  <a:schemeClr val="tx1">
                    <a:lumMod val="20000"/>
                    <a:lumOff val="80000"/>
                  </a:schemeClr>
                </a:solidFill>
              </a:ln>
              <a:effectLst/>
            </c:spPr>
            <c:extLst>
              <c:ext xmlns:c16="http://schemas.microsoft.com/office/drawing/2014/chart" uri="{C3380CC4-5D6E-409C-BE32-E72D297353CC}">
                <c16:uniqueId val="{00000005-E17E-45C5-A6A9-13B4DEF9253E}"/>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E17E-45C5-A6A9-13B4DEF9253E}"/>
              </c:ext>
            </c:extLst>
          </c:dPt>
          <c:cat>
            <c:numRef>
              <c:f>Sheet1!$A$2:$A$5</c:f>
              <c:numCache>
                <c:formatCode>General</c:formatCode>
                <c:ptCount val="4"/>
              </c:numCache>
            </c:numRef>
          </c:cat>
          <c:val>
            <c:numRef>
              <c:f>Sheet1!$B$2:$B$5</c:f>
              <c:numCache>
                <c:formatCode>General</c:formatCode>
                <c:ptCount val="4"/>
                <c:pt idx="0">
                  <c:v>32</c:v>
                </c:pt>
                <c:pt idx="1">
                  <c:v>48</c:v>
                </c:pt>
                <c:pt idx="2">
                  <c:v>20</c:v>
                </c:pt>
              </c:numCache>
            </c:numRef>
          </c:val>
          <c:extLst>
            <c:ext xmlns:c16="http://schemas.microsoft.com/office/drawing/2014/chart" uri="{C3380CC4-5D6E-409C-BE32-E72D297353CC}">
              <c16:uniqueId val="{00000008-E17E-45C5-A6A9-13B4DEF9253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514044874822"/>
          <c:y val="0.12177530951240943"/>
          <c:w val="0.74315702267184747"/>
          <c:h val="0.83776577553049869"/>
        </c:manualLayout>
      </c:layout>
      <c:doughnutChart>
        <c:varyColors val="1"/>
        <c:ser>
          <c:idx val="0"/>
          <c:order val="0"/>
          <c:tx>
            <c:strRef>
              <c:f>Sheet1!$B$1</c:f>
              <c:strCache>
                <c:ptCount val="1"/>
                <c:pt idx="0">
                  <c:v>Values</c:v>
                </c:pt>
              </c:strCache>
            </c:strRef>
          </c:tx>
          <c:spPr>
            <a:ln>
              <a:solidFill>
                <a:schemeClr val="bg1">
                  <a:lumMod val="95000"/>
                </a:schemeClr>
              </a:solidFill>
            </a:ln>
          </c:spPr>
          <c:dPt>
            <c:idx val="0"/>
            <c:bubble3D val="0"/>
            <c:spPr>
              <a:solidFill>
                <a:schemeClr val="tx2"/>
              </a:solidFill>
              <a:ln w="19050">
                <a:solidFill>
                  <a:srgbClr val="0356B1"/>
                </a:solidFill>
              </a:ln>
              <a:effectLst/>
            </c:spPr>
            <c:extLst>
              <c:ext xmlns:c16="http://schemas.microsoft.com/office/drawing/2014/chart" uri="{C3380CC4-5D6E-409C-BE32-E72D297353CC}">
                <c16:uniqueId val="{00000001-C98F-4537-9EB8-03334896AC9E}"/>
              </c:ext>
            </c:extLst>
          </c:dPt>
          <c:dPt>
            <c:idx val="1"/>
            <c:bubble3D val="0"/>
            <c:spPr>
              <a:solidFill>
                <a:schemeClr val="bg2">
                  <a:lumMod val="90000"/>
                </a:schemeClr>
              </a:solidFill>
              <a:ln w="19050">
                <a:solidFill>
                  <a:srgbClr val="0356B1"/>
                </a:solidFill>
              </a:ln>
              <a:effectLst/>
            </c:spPr>
            <c:extLst>
              <c:ext xmlns:c16="http://schemas.microsoft.com/office/drawing/2014/chart" uri="{C3380CC4-5D6E-409C-BE32-E72D297353CC}">
                <c16:uniqueId val="{00000003-C98F-4537-9EB8-03334896AC9E}"/>
              </c:ext>
            </c:extLst>
          </c:dPt>
          <c:dPt>
            <c:idx val="2"/>
            <c:bubble3D val="0"/>
            <c:spPr>
              <a:solidFill>
                <a:schemeClr val="tx1">
                  <a:lumMod val="20000"/>
                  <a:lumOff val="80000"/>
                </a:schemeClr>
              </a:solidFill>
              <a:ln w="19050">
                <a:solidFill>
                  <a:schemeClr val="tx1">
                    <a:lumMod val="20000"/>
                    <a:lumOff val="80000"/>
                  </a:schemeClr>
                </a:solidFill>
              </a:ln>
              <a:effectLst/>
            </c:spPr>
            <c:extLst>
              <c:ext xmlns:c16="http://schemas.microsoft.com/office/drawing/2014/chart" uri="{C3380CC4-5D6E-409C-BE32-E72D297353CC}">
                <c16:uniqueId val="{00000005-C98F-4537-9EB8-03334896AC9E}"/>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C98F-4537-9EB8-03334896AC9E}"/>
              </c:ext>
            </c:extLst>
          </c:dPt>
          <c:cat>
            <c:numRef>
              <c:f>Sheet1!$A$2:$A$5</c:f>
              <c:numCache>
                <c:formatCode>General</c:formatCode>
                <c:ptCount val="4"/>
              </c:numCache>
            </c:numRef>
          </c:cat>
          <c:val>
            <c:numRef>
              <c:f>Sheet1!$B$2:$B$5</c:f>
              <c:numCache>
                <c:formatCode>General</c:formatCode>
                <c:ptCount val="4"/>
                <c:pt idx="0">
                  <c:v>79</c:v>
                </c:pt>
                <c:pt idx="1">
                  <c:v>1</c:v>
                </c:pt>
                <c:pt idx="2">
                  <c:v>20</c:v>
                </c:pt>
              </c:numCache>
            </c:numRef>
          </c:val>
          <c:extLst>
            <c:ext xmlns:c16="http://schemas.microsoft.com/office/drawing/2014/chart" uri="{C3380CC4-5D6E-409C-BE32-E72D297353CC}">
              <c16:uniqueId val="{00000008-C98F-4537-9EB8-03334896AC9E}"/>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514044874822"/>
          <c:y val="0.12177530951240943"/>
          <c:w val="0.74315702267184747"/>
          <c:h val="0.83776577553049869"/>
        </c:manualLayout>
      </c:layout>
      <c:doughnutChart>
        <c:varyColors val="1"/>
        <c:ser>
          <c:idx val="0"/>
          <c:order val="0"/>
          <c:tx>
            <c:strRef>
              <c:f>Sheet1!$B$1</c:f>
              <c:strCache>
                <c:ptCount val="1"/>
                <c:pt idx="0">
                  <c:v>Values</c:v>
                </c:pt>
              </c:strCache>
            </c:strRef>
          </c:tx>
          <c:spPr>
            <a:ln>
              <a:solidFill>
                <a:schemeClr val="bg1">
                  <a:lumMod val="95000"/>
                </a:schemeClr>
              </a:solidFill>
            </a:ln>
          </c:spPr>
          <c:dPt>
            <c:idx val="0"/>
            <c:bubble3D val="0"/>
            <c:spPr>
              <a:solidFill>
                <a:schemeClr val="accent6"/>
              </a:solidFill>
              <a:ln w="19050">
                <a:solidFill>
                  <a:schemeClr val="accent6"/>
                </a:solidFill>
              </a:ln>
              <a:effectLst/>
            </c:spPr>
            <c:extLst>
              <c:ext xmlns:c16="http://schemas.microsoft.com/office/drawing/2014/chart" uri="{C3380CC4-5D6E-409C-BE32-E72D297353CC}">
                <c16:uniqueId val="{00000001-B8AD-4C41-909F-EDB9390DC2B9}"/>
              </c:ext>
            </c:extLst>
          </c:dPt>
          <c:dPt>
            <c:idx val="1"/>
            <c:bubble3D val="0"/>
            <c:spPr>
              <a:solidFill>
                <a:schemeClr val="accent6">
                  <a:lumMod val="20000"/>
                  <a:lumOff val="80000"/>
                </a:schemeClr>
              </a:solidFill>
              <a:ln w="19050">
                <a:solidFill>
                  <a:schemeClr val="accent6"/>
                </a:solidFill>
              </a:ln>
              <a:effectLst/>
            </c:spPr>
            <c:extLst>
              <c:ext xmlns:c16="http://schemas.microsoft.com/office/drawing/2014/chart" uri="{C3380CC4-5D6E-409C-BE32-E72D297353CC}">
                <c16:uniqueId val="{00000003-B8AD-4C41-909F-EDB9390DC2B9}"/>
              </c:ext>
            </c:extLst>
          </c:dPt>
          <c:dPt>
            <c:idx val="2"/>
            <c:bubble3D val="0"/>
            <c:spPr>
              <a:solidFill>
                <a:schemeClr val="tx1">
                  <a:lumMod val="20000"/>
                  <a:lumOff val="80000"/>
                </a:schemeClr>
              </a:solidFill>
              <a:ln w="19050">
                <a:solidFill>
                  <a:schemeClr val="tx1">
                    <a:lumMod val="20000"/>
                    <a:lumOff val="80000"/>
                  </a:schemeClr>
                </a:solidFill>
              </a:ln>
              <a:effectLst/>
            </c:spPr>
            <c:extLst>
              <c:ext xmlns:c16="http://schemas.microsoft.com/office/drawing/2014/chart" uri="{C3380CC4-5D6E-409C-BE32-E72D297353CC}">
                <c16:uniqueId val="{00000005-B8AD-4C41-909F-EDB9390DC2B9}"/>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B8AD-4C41-909F-EDB9390DC2B9}"/>
              </c:ext>
            </c:extLst>
          </c:dPt>
          <c:cat>
            <c:numRef>
              <c:f>Sheet1!$A$2:$A$5</c:f>
              <c:numCache>
                <c:formatCode>General</c:formatCode>
                <c:ptCount val="4"/>
              </c:numCache>
            </c:numRef>
          </c:cat>
          <c:val>
            <c:numRef>
              <c:f>Sheet1!$B$2:$B$5</c:f>
              <c:numCache>
                <c:formatCode>General</c:formatCode>
                <c:ptCount val="4"/>
                <c:pt idx="0">
                  <c:v>46</c:v>
                </c:pt>
                <c:pt idx="1">
                  <c:v>34</c:v>
                </c:pt>
                <c:pt idx="2">
                  <c:v>20</c:v>
                </c:pt>
              </c:numCache>
            </c:numRef>
          </c:val>
          <c:extLst>
            <c:ext xmlns:c16="http://schemas.microsoft.com/office/drawing/2014/chart" uri="{C3380CC4-5D6E-409C-BE32-E72D297353CC}">
              <c16:uniqueId val="{00000008-B8AD-4C41-909F-EDB9390DC2B9}"/>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514044874822"/>
          <c:y val="0.12177530951240943"/>
          <c:w val="0.74315702267184747"/>
          <c:h val="0.83776577553049869"/>
        </c:manualLayout>
      </c:layout>
      <c:doughnutChart>
        <c:varyColors val="1"/>
        <c:ser>
          <c:idx val="0"/>
          <c:order val="0"/>
          <c:tx>
            <c:strRef>
              <c:f>Sheet1!$B$1</c:f>
              <c:strCache>
                <c:ptCount val="1"/>
                <c:pt idx="0">
                  <c:v>Values</c:v>
                </c:pt>
              </c:strCache>
            </c:strRef>
          </c:tx>
          <c:spPr>
            <a:ln>
              <a:solidFill>
                <a:schemeClr val="bg1">
                  <a:lumMod val="95000"/>
                </a:schemeClr>
              </a:solidFill>
            </a:ln>
          </c:spPr>
          <c:dPt>
            <c:idx val="0"/>
            <c:bubble3D val="0"/>
            <c:spPr>
              <a:solidFill>
                <a:schemeClr val="tx2"/>
              </a:solidFill>
              <a:ln w="19050">
                <a:solidFill>
                  <a:srgbClr val="0356B1"/>
                </a:solidFill>
              </a:ln>
              <a:effectLst/>
            </c:spPr>
            <c:extLst>
              <c:ext xmlns:c16="http://schemas.microsoft.com/office/drawing/2014/chart" uri="{C3380CC4-5D6E-409C-BE32-E72D297353CC}">
                <c16:uniqueId val="{00000001-C040-44D6-9CF6-681D339B45B3}"/>
              </c:ext>
            </c:extLst>
          </c:dPt>
          <c:dPt>
            <c:idx val="1"/>
            <c:bubble3D val="0"/>
            <c:spPr>
              <a:solidFill>
                <a:schemeClr val="bg2">
                  <a:lumMod val="90000"/>
                </a:schemeClr>
              </a:solidFill>
              <a:ln w="19050">
                <a:solidFill>
                  <a:srgbClr val="0356B1"/>
                </a:solidFill>
              </a:ln>
              <a:effectLst/>
            </c:spPr>
            <c:extLst>
              <c:ext xmlns:c16="http://schemas.microsoft.com/office/drawing/2014/chart" uri="{C3380CC4-5D6E-409C-BE32-E72D297353CC}">
                <c16:uniqueId val="{00000003-C040-44D6-9CF6-681D339B45B3}"/>
              </c:ext>
            </c:extLst>
          </c:dPt>
          <c:dPt>
            <c:idx val="2"/>
            <c:bubble3D val="0"/>
            <c:spPr>
              <a:solidFill>
                <a:schemeClr val="tx1">
                  <a:lumMod val="20000"/>
                  <a:lumOff val="80000"/>
                </a:schemeClr>
              </a:solidFill>
              <a:ln w="19050">
                <a:solidFill>
                  <a:schemeClr val="tx1">
                    <a:lumMod val="20000"/>
                    <a:lumOff val="80000"/>
                  </a:schemeClr>
                </a:solidFill>
              </a:ln>
              <a:effectLst/>
            </c:spPr>
            <c:extLst>
              <c:ext xmlns:c16="http://schemas.microsoft.com/office/drawing/2014/chart" uri="{C3380CC4-5D6E-409C-BE32-E72D297353CC}">
                <c16:uniqueId val="{00000005-C040-44D6-9CF6-681D339B45B3}"/>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C040-44D6-9CF6-681D339B45B3}"/>
              </c:ext>
            </c:extLst>
          </c:dPt>
          <c:cat>
            <c:numRef>
              <c:f>Sheet1!$A$2:$A$5</c:f>
              <c:numCache>
                <c:formatCode>General</c:formatCode>
                <c:ptCount val="4"/>
              </c:numCache>
            </c:numRef>
          </c:cat>
          <c:val>
            <c:numRef>
              <c:f>Sheet1!$B$2:$B$5</c:f>
              <c:numCache>
                <c:formatCode>General</c:formatCode>
                <c:ptCount val="4"/>
                <c:pt idx="0">
                  <c:v>61</c:v>
                </c:pt>
                <c:pt idx="1">
                  <c:v>19</c:v>
                </c:pt>
                <c:pt idx="2">
                  <c:v>20</c:v>
                </c:pt>
              </c:numCache>
            </c:numRef>
          </c:val>
          <c:extLst>
            <c:ext xmlns:c16="http://schemas.microsoft.com/office/drawing/2014/chart" uri="{C3380CC4-5D6E-409C-BE32-E72D297353CC}">
              <c16:uniqueId val="{00000008-C040-44D6-9CF6-681D339B45B3}"/>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26/10/2023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74151"/>
              </a:solidFill>
              <a:effectLst/>
              <a:latin typeface="Söhne"/>
            </a:endParaRP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4221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421941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49821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485911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74151"/>
              </a:solidFill>
              <a:effectLst/>
              <a:latin typeface="Söhne"/>
            </a:endParaRP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86762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4929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9590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74151"/>
              </a:solidFill>
              <a:effectLst/>
              <a:latin typeface="Söhne"/>
            </a:endParaRPr>
          </a:p>
          <a:p>
            <a:pPr algn="l"/>
            <a:endParaRPr lang="en-US" b="0" i="0" dirty="0">
              <a:solidFill>
                <a:srgbClr val="374151"/>
              </a:solidFill>
              <a:effectLst/>
              <a:latin typeface="Söhne"/>
            </a:endParaRPr>
          </a:p>
          <a:p>
            <a:endParaRPr lang="en-US" b="0" i="0" noProof="0" dirty="0">
              <a:solidFill>
                <a:srgbClr val="374151"/>
              </a:solidFill>
              <a:effectLst/>
              <a:latin typeface="Söhne"/>
            </a:endParaRPr>
          </a:p>
          <a:p>
            <a:endParaRPr lang="en-GB" b="0" i="0" noProof="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424724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endParaRPr lang="en-US" b="0" i="0" noProof="0" dirty="0">
              <a:solidFill>
                <a:srgbClr val="374151"/>
              </a:solidFill>
              <a:effectLst/>
              <a:latin typeface="Söhne"/>
            </a:endParaRPr>
          </a:p>
          <a:p>
            <a:endParaRPr lang="en-GB" b="0" i="0" noProof="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03850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96101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710973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094951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file:///C:\Program%20Files\DIaLOGIKa\Eurostat%20Layout\Logo\Eurostat%20logo.png"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ec.europa.eu/eurostat/statistics-explained/index.php?title=Job_vacancy_statistics"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joint-research-centre.ec.europa.eu/digcomp_en"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3388" y="2743200"/>
            <a:ext cx="10065224" cy="1844298"/>
          </a:xfrm>
        </p:spPr>
        <p:txBody>
          <a:bodyPr>
            <a:noAutofit/>
          </a:bodyPr>
          <a:lstStyle/>
          <a:p>
            <a:pPr algn="ctr"/>
            <a:r>
              <a:rPr lang="en-US" dirty="0"/>
              <a:t>Eurostat</a:t>
            </a:r>
            <a:br>
              <a:rPr lang="en-US" dirty="0"/>
            </a:br>
            <a:r>
              <a:rPr lang="en-US" dirty="0"/>
              <a:t>Webinar on Job skills</a:t>
            </a:r>
            <a:endParaRPr lang="en-GB" dirty="0"/>
          </a:p>
        </p:txBody>
      </p:sp>
      <p:sp>
        <p:nvSpPr>
          <p:cNvPr id="3" name="Text Placeholder 2">
            <a:extLst>
              <a:ext uri="{FF2B5EF4-FFF2-40B4-BE49-F238E27FC236}">
                <a16:creationId xmlns:a16="http://schemas.microsoft.com/office/drawing/2014/main" id="{A401E2E5-622D-7111-67E9-0665F7C2C351}"/>
              </a:ext>
            </a:extLst>
          </p:cNvPr>
          <p:cNvSpPr>
            <a:spLocks noGrp="1"/>
          </p:cNvSpPr>
          <p:nvPr>
            <p:ph type="body" sz="quarter" idx="13"/>
          </p:nvPr>
        </p:nvSpPr>
        <p:spPr/>
        <p:txBody>
          <a:bodyPr/>
          <a:lstStyle/>
          <a:p>
            <a:r>
              <a:rPr lang="fr-BE" dirty="0"/>
              <a:t>27 </a:t>
            </a:r>
            <a:r>
              <a:rPr lang="fr-BE" dirty="0" err="1"/>
              <a:t>October</a:t>
            </a:r>
            <a:r>
              <a:rPr lang="fr-BE" dirty="0"/>
              <a:t> 2023</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Digital Skills Divide</a:t>
            </a:r>
            <a:endParaRPr lang="en-GB" dirty="0"/>
          </a:p>
        </p:txBody>
      </p:sp>
      <p:graphicFrame>
        <p:nvGraphicFramePr>
          <p:cNvPr id="12" name="Content Placeholder 11"/>
          <p:cNvGraphicFramePr>
            <a:graphicFrameLocks noGrp="1"/>
          </p:cNvGraphicFramePr>
          <p:nvPr>
            <p:ph sz="half" idx="1"/>
          </p:nvPr>
        </p:nvGraphicFramePr>
        <p:xfrm>
          <a:off x="412499" y="2096259"/>
          <a:ext cx="2858167" cy="267531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348997" y="3258550"/>
            <a:ext cx="1121103" cy="523220"/>
          </a:xfrm>
          <a:prstGeom prst="rect">
            <a:avLst/>
          </a:prstGeom>
          <a:noFill/>
        </p:spPr>
        <p:txBody>
          <a:bodyPr wrap="square" rtlCol="0">
            <a:spAutoFit/>
          </a:bodyPr>
          <a:lstStyle/>
          <a:p>
            <a:pPr algn="ctr"/>
            <a:r>
              <a:rPr lang="en-IE" sz="2800" b="1" dirty="0">
                <a:solidFill>
                  <a:schemeClr val="accent1"/>
                </a:solidFill>
              </a:rPr>
              <a:t>54%</a:t>
            </a:r>
            <a:endParaRPr lang="en-GB" sz="2800" b="1" dirty="0">
              <a:solidFill>
                <a:schemeClr val="accent1"/>
              </a:solidFill>
            </a:endParaRPr>
          </a:p>
        </p:txBody>
      </p:sp>
      <p:sp>
        <p:nvSpPr>
          <p:cNvPr id="18" name="TextBox 17"/>
          <p:cNvSpPr txBox="1"/>
          <p:nvPr/>
        </p:nvSpPr>
        <p:spPr>
          <a:xfrm>
            <a:off x="395444" y="4799396"/>
            <a:ext cx="2878526" cy="646331"/>
          </a:xfrm>
          <a:prstGeom prst="rect">
            <a:avLst/>
          </a:prstGeom>
          <a:noFill/>
        </p:spPr>
        <p:txBody>
          <a:bodyPr wrap="square" rtlCol="0">
            <a:spAutoFit/>
          </a:bodyPr>
          <a:lstStyle/>
          <a:p>
            <a:pPr algn="ctr">
              <a:spcAft>
                <a:spcPts val="600"/>
              </a:spcAft>
            </a:pPr>
            <a:r>
              <a:rPr lang="en-IE" b="1" dirty="0">
                <a:solidFill>
                  <a:schemeClr val="accent1"/>
                </a:solidFill>
              </a:rPr>
              <a:t>individuals </a:t>
            </a:r>
            <a:br>
              <a:rPr lang="en-IE" b="1" dirty="0">
                <a:solidFill>
                  <a:schemeClr val="accent1"/>
                </a:solidFill>
              </a:rPr>
            </a:br>
            <a:r>
              <a:rPr lang="en-IE" b="1" dirty="0">
                <a:solidFill>
                  <a:schemeClr val="accent1"/>
                </a:solidFill>
              </a:rPr>
              <a:t>aged 16-74</a:t>
            </a:r>
            <a:endParaRPr lang="en-GB" sz="1400" b="1" dirty="0">
              <a:solidFill>
                <a:schemeClr val="accent1"/>
              </a:solidFill>
            </a:endParaRPr>
          </a:p>
        </p:txBody>
      </p:sp>
      <p:grpSp>
        <p:nvGrpSpPr>
          <p:cNvPr id="38" name="Group 37">
            <a:extLst>
              <a:ext uri="{FF2B5EF4-FFF2-40B4-BE49-F238E27FC236}">
                <a16:creationId xmlns:a16="http://schemas.microsoft.com/office/drawing/2014/main" id="{06FE99E8-3296-27ED-5A56-40EDDC401C4B}"/>
              </a:ext>
            </a:extLst>
          </p:cNvPr>
          <p:cNvGrpSpPr/>
          <p:nvPr/>
        </p:nvGrpSpPr>
        <p:grpSpPr>
          <a:xfrm>
            <a:off x="6413072" y="2089858"/>
            <a:ext cx="2960205" cy="3367459"/>
            <a:chOff x="3205209" y="2078268"/>
            <a:chExt cx="2960205" cy="3367459"/>
          </a:xfrm>
        </p:grpSpPr>
        <p:grpSp>
          <p:nvGrpSpPr>
            <p:cNvPr id="37" name="Group 36">
              <a:extLst>
                <a:ext uri="{FF2B5EF4-FFF2-40B4-BE49-F238E27FC236}">
                  <a16:creationId xmlns:a16="http://schemas.microsoft.com/office/drawing/2014/main" id="{084DA0EE-7CD9-CE91-F073-46F6AF7FE573}"/>
                </a:ext>
              </a:extLst>
            </p:cNvPr>
            <p:cNvGrpSpPr/>
            <p:nvPr/>
          </p:nvGrpSpPr>
          <p:grpSpPr>
            <a:xfrm>
              <a:off x="3205209" y="2078268"/>
              <a:ext cx="2878526" cy="2681246"/>
              <a:chOff x="3205209" y="2078268"/>
              <a:chExt cx="2878526" cy="2681246"/>
            </a:xfrm>
          </p:grpSpPr>
          <p:grpSp>
            <p:nvGrpSpPr>
              <p:cNvPr id="36" name="Group 35">
                <a:extLst>
                  <a:ext uri="{FF2B5EF4-FFF2-40B4-BE49-F238E27FC236}">
                    <a16:creationId xmlns:a16="http://schemas.microsoft.com/office/drawing/2014/main" id="{A71A5D9F-3993-A07B-3663-E5399057BF9D}"/>
                  </a:ext>
                </a:extLst>
              </p:cNvPr>
              <p:cNvGrpSpPr/>
              <p:nvPr/>
            </p:nvGrpSpPr>
            <p:grpSpPr>
              <a:xfrm>
                <a:off x="3205209" y="2078268"/>
                <a:ext cx="2878526" cy="2681246"/>
                <a:chOff x="3205209" y="2078268"/>
                <a:chExt cx="2878526" cy="2681246"/>
              </a:xfrm>
            </p:grpSpPr>
            <p:graphicFrame>
              <p:nvGraphicFramePr>
                <p:cNvPr id="31" name="Content Placeholder 11">
                  <a:extLst>
                    <a:ext uri="{FF2B5EF4-FFF2-40B4-BE49-F238E27FC236}">
                      <a16:creationId xmlns:a16="http://schemas.microsoft.com/office/drawing/2014/main" id="{6CD65F60-A091-4AE7-08D2-42972ECD6B8F}"/>
                    </a:ext>
                  </a:extLst>
                </p:cNvPr>
                <p:cNvGraphicFramePr>
                  <a:graphicFrameLocks/>
                </p:cNvGraphicFramePr>
                <p:nvPr/>
              </p:nvGraphicFramePr>
              <p:xfrm>
                <a:off x="3205209" y="2078268"/>
                <a:ext cx="2878526" cy="2681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1">
                  <a:extLst>
                    <a:ext uri="{FF2B5EF4-FFF2-40B4-BE49-F238E27FC236}">
                      <a16:creationId xmlns:a16="http://schemas.microsoft.com/office/drawing/2014/main" id="{9241ED3F-7886-B1C5-C910-4BC72CAA62E7}"/>
                    </a:ext>
                  </a:extLst>
                </p:cNvPr>
                <p:cNvGraphicFramePr>
                  <a:graphicFrameLocks/>
                </p:cNvGraphicFramePr>
                <p:nvPr/>
              </p:nvGraphicFramePr>
              <p:xfrm>
                <a:off x="3515617" y="2355453"/>
                <a:ext cx="2282239" cy="2166758"/>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TextBox 7">
                <a:extLst>
                  <a:ext uri="{FF2B5EF4-FFF2-40B4-BE49-F238E27FC236}">
                    <a16:creationId xmlns:a16="http://schemas.microsoft.com/office/drawing/2014/main" id="{882C22CF-A1BD-A7F1-FDB0-90EE375596F6}"/>
                  </a:ext>
                </a:extLst>
              </p:cNvPr>
              <p:cNvSpPr txBox="1"/>
              <p:nvPr/>
            </p:nvSpPr>
            <p:spPr>
              <a:xfrm>
                <a:off x="4199209" y="3170059"/>
                <a:ext cx="1011104" cy="707886"/>
              </a:xfrm>
              <a:prstGeom prst="rect">
                <a:avLst/>
              </a:prstGeom>
              <a:noFill/>
            </p:spPr>
            <p:txBody>
              <a:bodyPr wrap="square" rtlCol="0">
                <a:spAutoFit/>
              </a:bodyPr>
              <a:lstStyle/>
              <a:p>
                <a:pPr algn="ctr"/>
                <a:r>
                  <a:rPr lang="en-IE" sz="2000" b="1" dirty="0">
                    <a:solidFill>
                      <a:schemeClr val="tx2"/>
                    </a:solidFill>
                  </a:rPr>
                  <a:t>71%</a:t>
                </a:r>
                <a:br>
                  <a:rPr lang="en-IE" sz="2000" b="1" dirty="0">
                    <a:solidFill>
                      <a:schemeClr val="tx2"/>
                    </a:solidFill>
                  </a:rPr>
                </a:br>
                <a:r>
                  <a:rPr lang="en-IE" sz="2000" b="1" dirty="0">
                    <a:solidFill>
                      <a:schemeClr val="accent6"/>
                    </a:solidFill>
                  </a:rPr>
                  <a:t>35%</a:t>
                </a:r>
                <a:endParaRPr lang="en-GB" sz="2000" b="1" dirty="0">
                  <a:solidFill>
                    <a:schemeClr val="accent6"/>
                  </a:solidFill>
                </a:endParaRPr>
              </a:p>
            </p:txBody>
          </p:sp>
        </p:grpSp>
        <p:sp>
          <p:nvSpPr>
            <p:cNvPr id="9" name="TextBox 8">
              <a:extLst>
                <a:ext uri="{FF2B5EF4-FFF2-40B4-BE49-F238E27FC236}">
                  <a16:creationId xmlns:a16="http://schemas.microsoft.com/office/drawing/2014/main" id="{6F65A082-814D-5C56-F103-1C414FB79B83}"/>
                </a:ext>
              </a:extLst>
            </p:cNvPr>
            <p:cNvSpPr txBox="1"/>
            <p:nvPr/>
          </p:nvSpPr>
          <p:spPr>
            <a:xfrm>
              <a:off x="3286888" y="4799396"/>
              <a:ext cx="2878526" cy="646331"/>
            </a:xfrm>
            <a:prstGeom prst="rect">
              <a:avLst/>
            </a:prstGeom>
            <a:noFill/>
          </p:spPr>
          <p:txBody>
            <a:bodyPr wrap="square" rtlCol="0">
              <a:spAutoFit/>
            </a:bodyPr>
            <a:lstStyle/>
            <a:p>
              <a:pPr algn="ctr">
                <a:spcAft>
                  <a:spcPts val="600"/>
                </a:spcAft>
              </a:pPr>
              <a:r>
                <a:rPr lang="en-IE" b="1" dirty="0">
                  <a:solidFill>
                    <a:schemeClr val="tx2"/>
                  </a:solidFill>
                </a:rPr>
                <a:t>aged 16-29</a:t>
              </a:r>
              <a:br>
                <a:rPr lang="en-IE" b="1" dirty="0">
                  <a:solidFill>
                    <a:schemeClr val="tx2"/>
                  </a:solidFill>
                </a:rPr>
              </a:br>
              <a:r>
                <a:rPr lang="en-IE" b="1" dirty="0">
                  <a:solidFill>
                    <a:schemeClr val="accent6"/>
                  </a:solidFill>
                </a:rPr>
                <a:t>aged 55-74</a:t>
              </a:r>
              <a:endParaRPr lang="en-GB" sz="1400" dirty="0">
                <a:solidFill>
                  <a:schemeClr val="accent6"/>
                </a:solidFill>
              </a:endParaRPr>
            </a:p>
          </p:txBody>
        </p:sp>
      </p:grpSp>
      <p:sp>
        <p:nvSpPr>
          <p:cNvPr id="26" name="TextBox 25">
            <a:extLst>
              <a:ext uri="{FF2B5EF4-FFF2-40B4-BE49-F238E27FC236}">
                <a16:creationId xmlns:a16="http://schemas.microsoft.com/office/drawing/2014/main" id="{746BBB78-73EE-583F-9817-AE9C82CA62EE}"/>
              </a:ext>
            </a:extLst>
          </p:cNvPr>
          <p:cNvSpPr txBox="1"/>
          <p:nvPr/>
        </p:nvSpPr>
        <p:spPr>
          <a:xfrm>
            <a:off x="808760" y="1699104"/>
            <a:ext cx="4211409" cy="369332"/>
          </a:xfrm>
          <a:prstGeom prst="rect">
            <a:avLst/>
          </a:prstGeom>
          <a:noFill/>
        </p:spPr>
        <p:txBody>
          <a:bodyPr wrap="none" rtlCol="0">
            <a:spAutoFit/>
          </a:bodyPr>
          <a:lstStyle/>
          <a:p>
            <a:r>
              <a:rPr lang="de-AT" i="1" dirty="0"/>
              <a:t>People with at least basic digital skills…</a:t>
            </a:r>
            <a:endParaRPr lang="en-IE" i="1" dirty="0"/>
          </a:p>
        </p:txBody>
      </p:sp>
      <p:grpSp>
        <p:nvGrpSpPr>
          <p:cNvPr id="40" name="Group 39">
            <a:extLst>
              <a:ext uri="{FF2B5EF4-FFF2-40B4-BE49-F238E27FC236}">
                <a16:creationId xmlns:a16="http://schemas.microsoft.com/office/drawing/2014/main" id="{2F243A5C-7330-1103-14CB-B87AC4D20EA1}"/>
              </a:ext>
            </a:extLst>
          </p:cNvPr>
          <p:cNvGrpSpPr/>
          <p:nvPr/>
        </p:nvGrpSpPr>
        <p:grpSpPr>
          <a:xfrm>
            <a:off x="3100677" y="2096259"/>
            <a:ext cx="3913239" cy="3387123"/>
            <a:chOff x="5633883" y="2058604"/>
            <a:chExt cx="3913239" cy="3387123"/>
          </a:xfrm>
        </p:grpSpPr>
        <p:sp>
          <p:nvSpPr>
            <p:cNvPr id="22" name="TextBox 21">
              <a:extLst>
                <a:ext uri="{FF2B5EF4-FFF2-40B4-BE49-F238E27FC236}">
                  <a16:creationId xmlns:a16="http://schemas.microsoft.com/office/drawing/2014/main" id="{8DBF360A-3184-198E-C6B9-97EC2CCFFE07}"/>
                </a:ext>
              </a:extLst>
            </p:cNvPr>
            <p:cNvSpPr txBox="1"/>
            <p:nvPr/>
          </p:nvSpPr>
          <p:spPr>
            <a:xfrm>
              <a:off x="5633883" y="4799396"/>
              <a:ext cx="3913239" cy="646331"/>
            </a:xfrm>
            <a:prstGeom prst="rect">
              <a:avLst/>
            </a:prstGeom>
            <a:noFill/>
          </p:spPr>
          <p:txBody>
            <a:bodyPr wrap="square" rtlCol="0">
              <a:spAutoFit/>
            </a:bodyPr>
            <a:lstStyle/>
            <a:p>
              <a:pPr algn="ctr">
                <a:spcAft>
                  <a:spcPts val="600"/>
                </a:spcAft>
              </a:pPr>
              <a:r>
                <a:rPr lang="en-IE" b="1" dirty="0">
                  <a:solidFill>
                    <a:schemeClr val="tx2"/>
                  </a:solidFill>
                </a:rPr>
                <a:t>with high formal education</a:t>
              </a:r>
              <a:br>
                <a:rPr lang="en-IE" b="1" dirty="0">
                  <a:solidFill>
                    <a:schemeClr val="tx2"/>
                  </a:solidFill>
                </a:rPr>
              </a:br>
              <a:r>
                <a:rPr lang="en-IE" b="1" dirty="0">
                  <a:solidFill>
                    <a:schemeClr val="accent6"/>
                  </a:solidFill>
                </a:rPr>
                <a:t>with low or no formal education</a:t>
              </a:r>
              <a:endParaRPr lang="en-GB" sz="1400" dirty="0">
                <a:solidFill>
                  <a:schemeClr val="accent6"/>
                </a:solidFill>
              </a:endParaRPr>
            </a:p>
          </p:txBody>
        </p:sp>
        <p:grpSp>
          <p:nvGrpSpPr>
            <p:cNvPr id="39" name="Group 38">
              <a:extLst>
                <a:ext uri="{FF2B5EF4-FFF2-40B4-BE49-F238E27FC236}">
                  <a16:creationId xmlns:a16="http://schemas.microsoft.com/office/drawing/2014/main" id="{B1E97836-1422-2BF2-1E7A-77E0ACC265F6}"/>
                </a:ext>
              </a:extLst>
            </p:cNvPr>
            <p:cNvGrpSpPr/>
            <p:nvPr/>
          </p:nvGrpSpPr>
          <p:grpSpPr>
            <a:xfrm>
              <a:off x="6067752" y="2058604"/>
              <a:ext cx="2878526" cy="2681246"/>
              <a:chOff x="6067752" y="2058604"/>
              <a:chExt cx="2878526" cy="2681246"/>
            </a:xfrm>
          </p:grpSpPr>
          <p:graphicFrame>
            <p:nvGraphicFramePr>
              <p:cNvPr id="32" name="Content Placeholder 11">
                <a:extLst>
                  <a:ext uri="{FF2B5EF4-FFF2-40B4-BE49-F238E27FC236}">
                    <a16:creationId xmlns:a16="http://schemas.microsoft.com/office/drawing/2014/main" id="{70DFCCD5-2F5B-2DF2-213C-BC909C511955}"/>
                  </a:ext>
                </a:extLst>
              </p:cNvPr>
              <p:cNvGraphicFramePr>
                <a:graphicFrameLocks/>
              </p:cNvGraphicFramePr>
              <p:nvPr/>
            </p:nvGraphicFramePr>
            <p:xfrm>
              <a:off x="6067752" y="2058604"/>
              <a:ext cx="2878526" cy="26812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ontent Placeholder 11">
                <a:extLst>
                  <a:ext uri="{FF2B5EF4-FFF2-40B4-BE49-F238E27FC236}">
                    <a16:creationId xmlns:a16="http://schemas.microsoft.com/office/drawing/2014/main" id="{9120C7DD-1609-DD0A-D663-3D619672C97C}"/>
                  </a:ext>
                </a:extLst>
              </p:cNvPr>
              <p:cNvGraphicFramePr>
                <a:graphicFrameLocks/>
              </p:cNvGraphicFramePr>
              <p:nvPr/>
            </p:nvGraphicFramePr>
            <p:xfrm>
              <a:off x="6384311" y="2335789"/>
              <a:ext cx="2282239" cy="2166758"/>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a:extLst>
                  <a:ext uri="{FF2B5EF4-FFF2-40B4-BE49-F238E27FC236}">
                    <a16:creationId xmlns:a16="http://schemas.microsoft.com/office/drawing/2014/main" id="{9199C188-6325-5F58-8E0A-F269C0837CC8}"/>
                  </a:ext>
                </a:extLst>
              </p:cNvPr>
              <p:cNvSpPr txBox="1"/>
              <p:nvPr/>
            </p:nvSpPr>
            <p:spPr>
              <a:xfrm>
                <a:off x="7084950" y="3170059"/>
                <a:ext cx="1011104" cy="707886"/>
              </a:xfrm>
              <a:prstGeom prst="rect">
                <a:avLst/>
              </a:prstGeom>
              <a:noFill/>
            </p:spPr>
            <p:txBody>
              <a:bodyPr wrap="square" rtlCol="0">
                <a:spAutoFit/>
              </a:bodyPr>
              <a:lstStyle/>
              <a:p>
                <a:pPr algn="ctr"/>
                <a:r>
                  <a:rPr lang="en-IE" sz="2000" b="1" dirty="0">
                    <a:solidFill>
                      <a:schemeClr val="tx2"/>
                    </a:solidFill>
                  </a:rPr>
                  <a:t>79%</a:t>
                </a:r>
                <a:br>
                  <a:rPr lang="en-IE" sz="2000" b="1" dirty="0">
                    <a:solidFill>
                      <a:schemeClr val="tx2"/>
                    </a:solidFill>
                  </a:rPr>
                </a:br>
                <a:r>
                  <a:rPr lang="en-IE" sz="2000" b="1" dirty="0">
                    <a:solidFill>
                      <a:schemeClr val="accent6"/>
                    </a:solidFill>
                  </a:rPr>
                  <a:t>32%</a:t>
                </a:r>
                <a:endParaRPr lang="en-GB" sz="2000" b="1" dirty="0">
                  <a:solidFill>
                    <a:schemeClr val="accent6"/>
                  </a:solidFill>
                </a:endParaRPr>
              </a:p>
            </p:txBody>
          </p:sp>
        </p:grpSp>
      </p:grpSp>
      <p:grpSp>
        <p:nvGrpSpPr>
          <p:cNvPr id="41" name="Group 40">
            <a:extLst>
              <a:ext uri="{FF2B5EF4-FFF2-40B4-BE49-F238E27FC236}">
                <a16:creationId xmlns:a16="http://schemas.microsoft.com/office/drawing/2014/main" id="{F484F682-A73C-263D-C1E2-82A12F224FAB}"/>
              </a:ext>
            </a:extLst>
          </p:cNvPr>
          <p:cNvGrpSpPr/>
          <p:nvPr/>
        </p:nvGrpSpPr>
        <p:grpSpPr>
          <a:xfrm>
            <a:off x="9101768" y="2110752"/>
            <a:ext cx="2894888" cy="3367459"/>
            <a:chOff x="8901669" y="2078268"/>
            <a:chExt cx="2894888" cy="3367459"/>
          </a:xfrm>
        </p:grpSpPr>
        <p:graphicFrame>
          <p:nvGraphicFramePr>
            <p:cNvPr id="33" name="Content Placeholder 11">
              <a:extLst>
                <a:ext uri="{FF2B5EF4-FFF2-40B4-BE49-F238E27FC236}">
                  <a16:creationId xmlns:a16="http://schemas.microsoft.com/office/drawing/2014/main" id="{1232325F-BA28-24C6-84D6-CB9B1B3CD478}"/>
                </a:ext>
              </a:extLst>
            </p:cNvPr>
            <p:cNvGraphicFramePr>
              <a:graphicFrameLocks/>
            </p:cNvGraphicFramePr>
            <p:nvPr/>
          </p:nvGraphicFramePr>
          <p:xfrm>
            <a:off x="8901669" y="2078268"/>
            <a:ext cx="2878526" cy="26812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ontent Placeholder 11">
              <a:extLst>
                <a:ext uri="{FF2B5EF4-FFF2-40B4-BE49-F238E27FC236}">
                  <a16:creationId xmlns:a16="http://schemas.microsoft.com/office/drawing/2014/main" id="{AC3D17DA-B40A-9850-0C1F-731632088091}"/>
                </a:ext>
              </a:extLst>
            </p:cNvPr>
            <p:cNvGraphicFramePr>
              <a:graphicFrameLocks/>
            </p:cNvGraphicFramePr>
            <p:nvPr/>
          </p:nvGraphicFramePr>
          <p:xfrm>
            <a:off x="9216174" y="2355453"/>
            <a:ext cx="2282239" cy="2166758"/>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24">
              <a:extLst>
                <a:ext uri="{FF2B5EF4-FFF2-40B4-BE49-F238E27FC236}">
                  <a16:creationId xmlns:a16="http://schemas.microsoft.com/office/drawing/2014/main" id="{8AB3326A-E865-03E8-56B8-58C713EFEC4E}"/>
                </a:ext>
              </a:extLst>
            </p:cNvPr>
            <p:cNvSpPr txBox="1"/>
            <p:nvPr/>
          </p:nvSpPr>
          <p:spPr>
            <a:xfrm>
              <a:off x="8918031" y="4799396"/>
              <a:ext cx="2878526" cy="646331"/>
            </a:xfrm>
            <a:prstGeom prst="rect">
              <a:avLst/>
            </a:prstGeom>
            <a:noFill/>
          </p:spPr>
          <p:txBody>
            <a:bodyPr wrap="square" rtlCol="0">
              <a:spAutoFit/>
            </a:bodyPr>
            <a:lstStyle/>
            <a:p>
              <a:pPr algn="ctr">
                <a:spcAft>
                  <a:spcPts val="600"/>
                </a:spcAft>
              </a:pPr>
              <a:r>
                <a:rPr lang="en-IE" b="1" dirty="0">
                  <a:solidFill>
                    <a:schemeClr val="tx2"/>
                  </a:solidFill>
                </a:rPr>
                <a:t>living in cities</a:t>
              </a:r>
              <a:br>
                <a:rPr lang="en-IE" b="1" dirty="0">
                  <a:solidFill>
                    <a:schemeClr val="tx2"/>
                  </a:solidFill>
                </a:rPr>
              </a:br>
              <a:r>
                <a:rPr lang="en-IE" b="1" dirty="0">
                  <a:solidFill>
                    <a:schemeClr val="accent6"/>
                  </a:solidFill>
                </a:rPr>
                <a:t>living in rural areas</a:t>
              </a:r>
              <a:endParaRPr lang="en-GB" sz="1400" dirty="0">
                <a:solidFill>
                  <a:schemeClr val="accent6"/>
                </a:solidFill>
              </a:endParaRPr>
            </a:p>
          </p:txBody>
        </p:sp>
        <p:sp>
          <p:nvSpPr>
            <p:cNvPr id="35" name="TextBox 34">
              <a:extLst>
                <a:ext uri="{FF2B5EF4-FFF2-40B4-BE49-F238E27FC236}">
                  <a16:creationId xmlns:a16="http://schemas.microsoft.com/office/drawing/2014/main" id="{049312AC-2E62-CE88-2AE1-95B08EDAD6F2}"/>
                </a:ext>
              </a:extLst>
            </p:cNvPr>
            <p:cNvSpPr txBox="1"/>
            <p:nvPr/>
          </p:nvSpPr>
          <p:spPr>
            <a:xfrm>
              <a:off x="9917841" y="3166217"/>
              <a:ext cx="1011104" cy="707886"/>
            </a:xfrm>
            <a:prstGeom prst="rect">
              <a:avLst/>
            </a:prstGeom>
            <a:noFill/>
          </p:spPr>
          <p:txBody>
            <a:bodyPr wrap="square" rtlCol="0">
              <a:spAutoFit/>
            </a:bodyPr>
            <a:lstStyle/>
            <a:p>
              <a:pPr algn="ctr"/>
              <a:r>
                <a:rPr lang="en-IE" sz="2000" b="1" dirty="0">
                  <a:solidFill>
                    <a:schemeClr val="tx2"/>
                  </a:solidFill>
                </a:rPr>
                <a:t>61%</a:t>
              </a:r>
              <a:br>
                <a:rPr lang="en-IE" sz="2000" b="1" dirty="0">
                  <a:solidFill>
                    <a:schemeClr val="tx2"/>
                  </a:solidFill>
                </a:rPr>
              </a:br>
              <a:r>
                <a:rPr lang="en-IE" sz="2000" b="1" dirty="0">
                  <a:solidFill>
                    <a:schemeClr val="accent6"/>
                  </a:solidFill>
                </a:rPr>
                <a:t>46%</a:t>
              </a:r>
              <a:endParaRPr lang="en-GB" sz="2000" b="1" dirty="0">
                <a:solidFill>
                  <a:schemeClr val="accent6"/>
                </a:solidFill>
              </a:endParaRPr>
            </a:p>
          </p:txBody>
        </p:sp>
      </p:grpSp>
      <p:cxnSp>
        <p:nvCxnSpPr>
          <p:cNvPr id="43" name="Straight Connector 42">
            <a:extLst>
              <a:ext uri="{FF2B5EF4-FFF2-40B4-BE49-F238E27FC236}">
                <a16:creationId xmlns:a16="http://schemas.microsoft.com/office/drawing/2014/main" id="{F29F331F-2A80-62FE-A85D-F174EC0FDFF8}"/>
              </a:ext>
            </a:extLst>
          </p:cNvPr>
          <p:cNvCxnSpPr>
            <a:cxnSpLocks/>
          </p:cNvCxnSpPr>
          <p:nvPr/>
        </p:nvCxnSpPr>
        <p:spPr>
          <a:xfrm>
            <a:off x="808760" y="3198701"/>
            <a:ext cx="540237" cy="17225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290AB10-7E9B-D956-17F3-45089538B22F}"/>
              </a:ext>
            </a:extLst>
          </p:cNvPr>
          <p:cNvCxnSpPr>
            <a:cxnSpLocks/>
          </p:cNvCxnSpPr>
          <p:nvPr/>
        </p:nvCxnSpPr>
        <p:spPr>
          <a:xfrm>
            <a:off x="3949169" y="3192969"/>
            <a:ext cx="680160" cy="23029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C97931-E1F9-7FF4-9E66-66511C357B85}"/>
              </a:ext>
            </a:extLst>
          </p:cNvPr>
          <p:cNvCxnSpPr>
            <a:cxnSpLocks/>
          </p:cNvCxnSpPr>
          <p:nvPr/>
        </p:nvCxnSpPr>
        <p:spPr>
          <a:xfrm>
            <a:off x="6797532" y="3181649"/>
            <a:ext cx="680160" cy="23029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E62E3B4-4F94-5120-8A7E-A5CB947B9B5A}"/>
              </a:ext>
            </a:extLst>
          </p:cNvPr>
          <p:cNvCxnSpPr>
            <a:cxnSpLocks/>
          </p:cNvCxnSpPr>
          <p:nvPr/>
        </p:nvCxnSpPr>
        <p:spPr>
          <a:xfrm>
            <a:off x="9519644" y="3206583"/>
            <a:ext cx="680160" cy="23029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F7CEC5-3AD5-38F6-4DC3-ADDDB0D82B2D}"/>
              </a:ext>
            </a:extLst>
          </p:cNvPr>
          <p:cNvSpPr txBox="1"/>
          <p:nvPr/>
        </p:nvSpPr>
        <p:spPr>
          <a:xfrm>
            <a:off x="148619" y="2929523"/>
            <a:ext cx="681597" cy="523220"/>
          </a:xfrm>
          <a:prstGeom prst="rect">
            <a:avLst/>
          </a:prstGeom>
          <a:noFill/>
        </p:spPr>
        <p:txBody>
          <a:bodyPr wrap="none" rtlCol="0">
            <a:spAutoFit/>
          </a:bodyPr>
          <a:lstStyle/>
          <a:p>
            <a:pPr algn="r"/>
            <a:r>
              <a:rPr lang="en-GB" sz="1400" b="1" dirty="0">
                <a:solidFill>
                  <a:schemeClr val="bg1">
                    <a:lumMod val="50000"/>
                  </a:schemeClr>
                </a:solidFill>
              </a:rPr>
              <a:t>80%</a:t>
            </a:r>
            <a:br>
              <a:rPr lang="en-GB" sz="1400" b="1" dirty="0">
                <a:solidFill>
                  <a:schemeClr val="bg1">
                    <a:lumMod val="50000"/>
                  </a:schemeClr>
                </a:solidFill>
              </a:rPr>
            </a:br>
            <a:r>
              <a:rPr lang="en-GB" sz="1400" b="1" dirty="0">
                <a:solidFill>
                  <a:schemeClr val="bg1">
                    <a:lumMod val="50000"/>
                  </a:schemeClr>
                </a:solidFill>
              </a:rPr>
              <a:t>target</a:t>
            </a:r>
            <a:endParaRPr lang="en-IE" sz="1400" b="1" dirty="0">
              <a:solidFill>
                <a:schemeClr val="bg1">
                  <a:lumMod val="50000"/>
                </a:schemeClr>
              </a:solidFill>
            </a:endParaRPr>
          </a:p>
        </p:txBody>
      </p:sp>
    </p:spTree>
    <p:extLst>
      <p:ext uri="{BB962C8B-B14F-4D97-AF65-F5344CB8AC3E}">
        <p14:creationId xmlns:p14="http://schemas.microsoft.com/office/powerpoint/2010/main" val="99449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477FB-E4FD-789B-7964-FF7D87A13526}"/>
              </a:ext>
            </a:extLst>
          </p:cNvPr>
          <p:cNvSpPr>
            <a:spLocks noGrp="1"/>
          </p:cNvSpPr>
          <p:nvPr>
            <p:ph type="ctrTitle"/>
          </p:nvPr>
        </p:nvSpPr>
        <p:spPr>
          <a:xfrm>
            <a:off x="1071350" y="2519265"/>
            <a:ext cx="10065224" cy="1622830"/>
          </a:xfrm>
        </p:spPr>
        <p:txBody>
          <a:bodyPr/>
          <a:lstStyle/>
          <a:p>
            <a:r>
              <a:rPr lang="de-AT" sz="5400" dirty="0" err="1"/>
              <a:t>Measuring</a:t>
            </a:r>
            <a:r>
              <a:rPr lang="de-AT" sz="5400" dirty="0"/>
              <a:t> Skills </a:t>
            </a:r>
            <a:r>
              <a:rPr lang="de-AT" sz="5400" dirty="0" err="1"/>
              <a:t>Utilization</a:t>
            </a:r>
            <a:r>
              <a:rPr lang="de-AT" sz="5400" dirty="0"/>
              <a:t> </a:t>
            </a:r>
            <a:br>
              <a:rPr lang="de-AT" sz="5400" dirty="0"/>
            </a:br>
            <a:r>
              <a:rPr lang="de-AT" sz="5400" dirty="0"/>
              <a:t>in the EU</a:t>
            </a:r>
            <a:endParaRPr lang="en-IE" sz="5400" dirty="0"/>
          </a:p>
        </p:txBody>
      </p:sp>
      <p:sp>
        <p:nvSpPr>
          <p:cNvPr id="6" name="Subtitle 5">
            <a:extLst>
              <a:ext uri="{FF2B5EF4-FFF2-40B4-BE49-F238E27FC236}">
                <a16:creationId xmlns:a16="http://schemas.microsoft.com/office/drawing/2014/main" id="{F95B8F0F-EFB7-9CCF-98D1-307EFA15B4EA}"/>
              </a:ext>
            </a:extLst>
          </p:cNvPr>
          <p:cNvSpPr>
            <a:spLocks noGrp="1"/>
          </p:cNvSpPr>
          <p:nvPr>
            <p:ph type="subTitle" idx="1"/>
          </p:nvPr>
        </p:nvSpPr>
        <p:spPr>
          <a:xfrm>
            <a:off x="1071350" y="4418049"/>
            <a:ext cx="10825085" cy="897754"/>
          </a:xfrm>
        </p:spPr>
        <p:txBody>
          <a:bodyPr/>
          <a:lstStyle/>
          <a:p>
            <a:r>
              <a:rPr lang="de-AT" dirty="0"/>
              <a:t>Data </a:t>
            </a:r>
            <a:r>
              <a:rPr lang="de-AT" dirty="0" err="1"/>
              <a:t>from</a:t>
            </a:r>
            <a:r>
              <a:rPr lang="de-AT" dirty="0"/>
              <a:t> </a:t>
            </a:r>
            <a:r>
              <a:rPr lang="de-AT" dirty="0" err="1"/>
              <a:t>the</a:t>
            </a:r>
            <a:r>
              <a:rPr lang="de-AT" dirty="0"/>
              <a:t> </a:t>
            </a:r>
            <a:r>
              <a:rPr lang="en-GB" dirty="0"/>
              <a:t>EU Labour force survey</a:t>
            </a:r>
            <a:r>
              <a:rPr lang="de-AT" i="1" dirty="0"/>
              <a:t> ad-hoc </a:t>
            </a:r>
            <a:r>
              <a:rPr lang="de-AT" i="1" dirty="0" err="1"/>
              <a:t>module</a:t>
            </a:r>
            <a:r>
              <a:rPr lang="de-AT" i="1" dirty="0"/>
              <a:t> on Job Skills   </a:t>
            </a:r>
            <a:endParaRPr lang="en-IE" i="1" dirty="0"/>
          </a:p>
        </p:txBody>
      </p:sp>
      <p:sp>
        <p:nvSpPr>
          <p:cNvPr id="7" name="Text Placeholder 6">
            <a:extLst>
              <a:ext uri="{FF2B5EF4-FFF2-40B4-BE49-F238E27FC236}">
                <a16:creationId xmlns:a16="http://schemas.microsoft.com/office/drawing/2014/main" id="{CB7D2985-2107-EDD1-67D6-DAC70285726F}"/>
              </a:ext>
            </a:extLst>
          </p:cNvPr>
          <p:cNvSpPr>
            <a:spLocks noGrp="1"/>
          </p:cNvSpPr>
          <p:nvPr>
            <p:ph type="body" sz="quarter" idx="13"/>
          </p:nvPr>
        </p:nvSpPr>
        <p:spPr>
          <a:xfrm>
            <a:off x="2872509" y="5557902"/>
            <a:ext cx="9023927" cy="1046097"/>
          </a:xfrm>
        </p:spPr>
        <p:txBody>
          <a:bodyPr/>
          <a:lstStyle/>
          <a:p>
            <a:r>
              <a:rPr lang="en-GB" dirty="0"/>
              <a:t>Sabrina Iannazzone</a:t>
            </a:r>
            <a:br>
              <a:rPr lang="en-GB" dirty="0"/>
            </a:br>
            <a:endParaRPr lang="en-IE" dirty="0"/>
          </a:p>
        </p:txBody>
      </p:sp>
    </p:spTree>
    <p:extLst>
      <p:ext uri="{BB962C8B-B14F-4D97-AF65-F5344CB8AC3E}">
        <p14:creationId xmlns:p14="http://schemas.microsoft.com/office/powerpoint/2010/main" val="366317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510" y="1474642"/>
            <a:ext cx="8751989" cy="4938188"/>
          </a:xfrm>
          <a:prstGeom prst="rect">
            <a:avLst/>
          </a:prstGeom>
        </p:spPr>
      </p:pic>
      <p:sp>
        <p:nvSpPr>
          <p:cNvPr id="5" name="Title 4"/>
          <p:cNvSpPr>
            <a:spLocks noGrp="1"/>
          </p:cNvSpPr>
          <p:nvPr>
            <p:ph type="title"/>
          </p:nvPr>
        </p:nvSpPr>
        <p:spPr>
          <a:xfrm>
            <a:off x="1040004" y="138732"/>
            <a:ext cx="10515600" cy="782357"/>
          </a:xfrm>
        </p:spPr>
        <p:txBody>
          <a:bodyPr/>
          <a:lstStyle/>
          <a:p>
            <a:r>
              <a:rPr lang="en-US" sz="3600" dirty="0"/>
              <a:t>Working time spent using digital devices</a:t>
            </a:r>
            <a:endParaRPr lang="en-GB" sz="3600" dirty="0"/>
          </a:p>
        </p:txBody>
      </p:sp>
    </p:spTree>
    <p:extLst>
      <p:ext uri="{BB962C8B-B14F-4D97-AF65-F5344CB8AC3E}">
        <p14:creationId xmlns:p14="http://schemas.microsoft.com/office/powerpoint/2010/main" val="71902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5407" y="-186612"/>
            <a:ext cx="10515600" cy="782357"/>
          </a:xfrm>
        </p:spPr>
        <p:txBody>
          <a:bodyPr/>
          <a:lstStyle/>
          <a:p>
            <a:r>
              <a:rPr lang="en-US" sz="3200" dirty="0"/>
              <a:t>The use of digital devices </a:t>
            </a:r>
            <a:r>
              <a:rPr lang="en-US" sz="3200" dirty="0" smtClean="0"/>
              <a:t>at </a:t>
            </a:r>
            <a:r>
              <a:rPr lang="en-US" sz="3200" dirty="0"/>
              <a:t>work </a:t>
            </a:r>
            <a:endParaRPr lang="en-GB"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18" y="595745"/>
            <a:ext cx="6227617" cy="6227617"/>
          </a:xfrm>
          <a:prstGeom prst="rect">
            <a:avLst/>
          </a:prstGeom>
        </p:spPr>
      </p:pic>
      <p:sp>
        <p:nvSpPr>
          <p:cNvPr id="6" name="TextBox 5"/>
          <p:cNvSpPr txBox="1"/>
          <p:nvPr/>
        </p:nvSpPr>
        <p:spPr>
          <a:xfrm>
            <a:off x="7915564" y="1477818"/>
            <a:ext cx="3426691" cy="3693319"/>
          </a:xfrm>
          <a:prstGeom prst="rect">
            <a:avLst/>
          </a:prstGeom>
          <a:noFill/>
        </p:spPr>
        <p:txBody>
          <a:bodyPr wrap="square" rtlCol="0">
            <a:spAutoFit/>
          </a:bodyPr>
          <a:lstStyle/>
          <a:p>
            <a:pPr marL="285750" indent="-285750">
              <a:buFont typeface="Arial" panose="020B0604020202020204" pitchFamily="34" charset="0"/>
              <a:buChar char="•"/>
            </a:pPr>
            <a:r>
              <a:rPr lang="en-IE" sz="2000" dirty="0" smtClean="0"/>
              <a:t>Highest shares </a:t>
            </a:r>
            <a:r>
              <a:rPr lang="en-IE" sz="2000" dirty="0"/>
              <a:t>in Luxembourg (47% of employed people), </a:t>
            </a:r>
            <a:r>
              <a:rPr lang="en-IE" sz="2000" dirty="0" smtClean="0"/>
              <a:t>the Netherlands and Sweden (both 41%). </a:t>
            </a:r>
          </a:p>
          <a:p>
            <a:endParaRPr lang="en-IE" sz="2000" dirty="0"/>
          </a:p>
          <a:p>
            <a:pPr marL="285750" indent="-285750">
              <a:buFont typeface="Arial" panose="020B0604020202020204" pitchFamily="34" charset="0"/>
              <a:buChar char="•"/>
            </a:pPr>
            <a:r>
              <a:rPr lang="en-IE" sz="2000" dirty="0" smtClean="0"/>
              <a:t>Lowest shares </a:t>
            </a:r>
            <a:r>
              <a:rPr lang="en-IE" sz="2000" dirty="0"/>
              <a:t>in Romania, Bulgaria and Greece (all 12</a:t>
            </a:r>
            <a:r>
              <a:rPr lang="en-IE" sz="2000" dirty="0" smtClean="0"/>
              <a:t>%).</a:t>
            </a:r>
          </a:p>
          <a:p>
            <a:endParaRPr lang="en-IE" dirty="0"/>
          </a:p>
          <a:p>
            <a:endParaRPr lang="en-IE" dirty="0" smtClean="0"/>
          </a:p>
          <a:p>
            <a:endParaRPr lang="en-US" dirty="0"/>
          </a:p>
        </p:txBody>
      </p:sp>
    </p:spTree>
    <p:extLst>
      <p:ext uri="{BB962C8B-B14F-4D97-AF65-F5344CB8AC3E}">
        <p14:creationId xmlns:p14="http://schemas.microsoft.com/office/powerpoint/2010/main" val="261780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210" y="1120878"/>
            <a:ext cx="8818808" cy="5289754"/>
          </a:xfrm>
          <a:prstGeom prst="rect">
            <a:avLst/>
          </a:prstGeom>
        </p:spPr>
      </p:pic>
      <p:sp>
        <p:nvSpPr>
          <p:cNvPr id="5" name="Title 4"/>
          <p:cNvSpPr>
            <a:spLocks noGrp="1"/>
          </p:cNvSpPr>
          <p:nvPr>
            <p:ph type="title"/>
          </p:nvPr>
        </p:nvSpPr>
        <p:spPr>
          <a:xfrm>
            <a:off x="1040004" y="138732"/>
            <a:ext cx="10515600" cy="782357"/>
          </a:xfrm>
        </p:spPr>
        <p:txBody>
          <a:bodyPr/>
          <a:lstStyle/>
          <a:p>
            <a:r>
              <a:rPr lang="en-US" sz="3600" dirty="0"/>
              <a:t>Working time spent on tasks involving social skills </a:t>
            </a:r>
            <a:endParaRPr lang="en-GB" sz="3600" dirty="0"/>
          </a:p>
        </p:txBody>
      </p:sp>
    </p:spTree>
    <p:extLst>
      <p:ext uri="{BB962C8B-B14F-4D97-AF65-F5344CB8AC3E}">
        <p14:creationId xmlns:p14="http://schemas.microsoft.com/office/powerpoint/2010/main" val="335392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0004" y="138732"/>
            <a:ext cx="10515600" cy="782357"/>
          </a:xfrm>
        </p:spPr>
        <p:txBody>
          <a:bodyPr/>
          <a:lstStyle/>
          <a:p>
            <a:r>
              <a:rPr lang="en-US" sz="3200"/>
              <a:t>Distribution </a:t>
            </a:r>
            <a:r>
              <a:rPr lang="en-US" sz="3200" dirty="0"/>
              <a:t>of levels of Repetitiveness by levels of Standardization, in 2022  </a:t>
            </a:r>
            <a:endParaRPr lang="en-GB" sz="3200" dirty="0"/>
          </a:p>
        </p:txBody>
      </p:sp>
      <p:pic>
        <p:nvPicPr>
          <p:cNvPr id="6" name="LogoShape"/>
          <p:cNvPicPr>
            <a:picLocks noChangeAspect="1"/>
          </p:cNvPicPr>
          <p:nvPr/>
        </p:nvPicPr>
        <p:blipFill>
          <a:blip r:link="rId3"/>
          <a:stretch>
            <a:fillRect/>
          </a:stretch>
        </p:blipFill>
        <p:spPr>
          <a:xfrm>
            <a:off x="9980001" y="5418248"/>
            <a:ext cx="1463141" cy="4022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004" y="1014924"/>
            <a:ext cx="8628270" cy="5637490"/>
          </a:xfrm>
          <a:prstGeom prst="rect">
            <a:avLst/>
          </a:prstGeom>
        </p:spPr>
      </p:pic>
    </p:spTree>
    <p:extLst>
      <p:ext uri="{BB962C8B-B14F-4D97-AF65-F5344CB8AC3E}">
        <p14:creationId xmlns:p14="http://schemas.microsoft.com/office/powerpoint/2010/main" val="69440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3600" dirty="0"/>
              <a:t>IV. Most wanted skills and occupations: first results</a:t>
            </a:r>
            <a:br>
              <a:rPr lang="en-US" sz="3600" dirty="0"/>
            </a:br>
            <a:r>
              <a:rPr lang="en-US" sz="3600" dirty="0"/>
              <a:t>      </a:t>
            </a:r>
            <a:endParaRPr lang="en-GB" sz="3600" dirty="0"/>
          </a:p>
        </p:txBody>
      </p:sp>
      <p:sp>
        <p:nvSpPr>
          <p:cNvPr id="7" name="Subtitle 6"/>
          <p:cNvSpPr>
            <a:spLocks noGrp="1"/>
          </p:cNvSpPr>
          <p:nvPr>
            <p:ph type="subTitle" idx="1"/>
          </p:nvPr>
        </p:nvSpPr>
        <p:spPr/>
        <p:txBody>
          <a:bodyPr/>
          <a:lstStyle/>
          <a:p>
            <a:r>
              <a:rPr lang="en-GB" dirty="0"/>
              <a:t>Source: web-scraped data</a:t>
            </a:r>
          </a:p>
        </p:txBody>
      </p:sp>
      <p:sp>
        <p:nvSpPr>
          <p:cNvPr id="8" name="Text Placeholder 7"/>
          <p:cNvSpPr>
            <a:spLocks noGrp="1"/>
          </p:cNvSpPr>
          <p:nvPr>
            <p:ph type="body" sz="quarter" idx="13"/>
          </p:nvPr>
        </p:nvSpPr>
        <p:spPr/>
        <p:txBody>
          <a:bodyPr/>
          <a:lstStyle/>
          <a:p>
            <a:r>
              <a:rPr lang="en-GB" dirty="0"/>
              <a:t>Denis Leythienne</a:t>
            </a:r>
          </a:p>
        </p:txBody>
      </p:sp>
    </p:spTree>
    <p:extLst>
      <p:ext uri="{BB962C8B-B14F-4D97-AF65-F5344CB8AC3E}">
        <p14:creationId xmlns:p14="http://schemas.microsoft.com/office/powerpoint/2010/main" val="326475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3697CD-ED7F-C586-FB10-B0CDD9796A41}"/>
              </a:ext>
            </a:extLst>
          </p:cNvPr>
          <p:cNvGrpSpPr/>
          <p:nvPr/>
        </p:nvGrpSpPr>
        <p:grpSpPr>
          <a:xfrm>
            <a:off x="1558754" y="2498793"/>
            <a:ext cx="6010351" cy="3384376"/>
            <a:chOff x="315625" y="692696"/>
            <a:chExt cx="8066963" cy="3384376"/>
          </a:xfrm>
        </p:grpSpPr>
        <p:sp>
          <p:nvSpPr>
            <p:cNvPr id="5" name="Rectangle 4">
              <a:extLst>
                <a:ext uri="{FF2B5EF4-FFF2-40B4-BE49-F238E27FC236}">
                  <a16:creationId xmlns:a16="http://schemas.microsoft.com/office/drawing/2014/main" id="{545EF686-D8E1-446A-A31D-E003ACF78850}"/>
                </a:ext>
              </a:extLst>
            </p:cNvPr>
            <p:cNvSpPr/>
            <p:nvPr/>
          </p:nvSpPr>
          <p:spPr>
            <a:xfrm>
              <a:off x="383861" y="692697"/>
              <a:ext cx="7992890" cy="3384375"/>
            </a:xfrm>
            <a:prstGeom prst="rect">
              <a:avLst/>
            </a:prstGeom>
            <a:solidFill>
              <a:srgbClr val="F9F3F1"/>
            </a:solidFill>
            <a:ln>
              <a:noFill/>
            </a:ln>
          </p:spPr>
          <p:txBody>
            <a:bodyPr rtlCol="0" anchor="ctr"/>
            <a:lstStyle/>
            <a:p>
              <a:pPr algn="ctr"/>
              <a:endParaRPr lang="en-GB" dirty="0"/>
            </a:p>
          </p:txBody>
        </p:sp>
        <p:pic>
          <p:nvPicPr>
            <p:cNvPr id="6" name="Picture 5">
              <a:extLst>
                <a:ext uri="{FF2B5EF4-FFF2-40B4-BE49-F238E27FC236}">
                  <a16:creationId xmlns:a16="http://schemas.microsoft.com/office/drawing/2014/main" id="{897BFD72-A620-E1F0-083C-A354F4E4326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388" t="44079" r="54008" b="41711"/>
            <a:stretch/>
          </p:blipFill>
          <p:spPr>
            <a:xfrm>
              <a:off x="389699" y="692696"/>
              <a:ext cx="7992889" cy="1656184"/>
            </a:xfrm>
            <a:prstGeom prst="rect">
              <a:avLst/>
            </a:prstGeom>
          </p:spPr>
        </p:pic>
        <p:sp>
          <p:nvSpPr>
            <p:cNvPr id="7" name="Rounded Rectangle 21">
              <a:extLst>
                <a:ext uri="{FF2B5EF4-FFF2-40B4-BE49-F238E27FC236}">
                  <a16:creationId xmlns:a16="http://schemas.microsoft.com/office/drawing/2014/main" id="{7A87C140-9AFA-9C6A-73D0-B96CAC735A10}"/>
                </a:ext>
              </a:extLst>
            </p:cNvPr>
            <p:cNvSpPr/>
            <p:nvPr/>
          </p:nvSpPr>
          <p:spPr>
            <a:xfrm>
              <a:off x="7013644" y="1843652"/>
              <a:ext cx="1214089" cy="384596"/>
            </a:xfrm>
            <a:prstGeom prst="roundRect">
              <a:avLst>
                <a:gd name="adj" fmla="val 50000"/>
              </a:avLst>
            </a:prstGeom>
            <a:ln>
              <a:solidFill>
                <a:schemeClr val="bg1"/>
              </a:solidFill>
            </a:ln>
          </p:spPr>
          <p:txBody>
            <a:bodyPr rtlCol="0" anchor="ctr"/>
            <a:lstStyle/>
            <a:p>
              <a:pPr algn="ctr"/>
              <a:r>
                <a:rPr lang="en-GB" sz="900" dirty="0">
                  <a:solidFill>
                    <a:prstClr val="white"/>
                  </a:solidFill>
                  <a:latin typeface="Arial" panose="020B0604020202020204" pitchFamily="34" charset="0"/>
                  <a:cs typeface="Arial" panose="020B0604020202020204" pitchFamily="34" charset="0"/>
                </a:rPr>
                <a:t>APPLY NOW</a:t>
              </a:r>
            </a:p>
          </p:txBody>
        </p:sp>
        <p:sp>
          <p:nvSpPr>
            <p:cNvPr id="8" name="TextBox 7">
              <a:extLst>
                <a:ext uri="{FF2B5EF4-FFF2-40B4-BE49-F238E27FC236}">
                  <a16:creationId xmlns:a16="http://schemas.microsoft.com/office/drawing/2014/main" id="{40DBE3E7-3427-4057-7C22-07F185017B72}"/>
                </a:ext>
              </a:extLst>
            </p:cNvPr>
            <p:cNvSpPr txBox="1"/>
            <p:nvPr/>
          </p:nvSpPr>
          <p:spPr>
            <a:xfrm>
              <a:off x="389698" y="779569"/>
              <a:ext cx="2435689" cy="338554"/>
            </a:xfrm>
            <a:prstGeom prst="rect">
              <a:avLst/>
            </a:prstGeom>
            <a:noFill/>
          </p:spPr>
          <p:txBody>
            <a:bodyPr wrap="none" rtlCol="0">
              <a:spAutoFit/>
            </a:bodyPr>
            <a:lstStyle/>
            <a:p>
              <a:r>
                <a:rPr lang="en-GB" sz="1600" dirty="0">
                  <a:solidFill>
                    <a:prstClr val="white"/>
                  </a:solidFill>
                  <a:latin typeface="Arial" panose="020B0604020202020204" pitchFamily="34" charset="0"/>
                  <a:cs typeface="Arial" panose="020B0604020202020204" pitchFamily="34" charset="0"/>
                </a:rPr>
                <a:t>DATA SCIENTIST</a:t>
              </a:r>
            </a:p>
          </p:txBody>
        </p:sp>
        <p:sp>
          <p:nvSpPr>
            <p:cNvPr id="9" name="TextBox 8">
              <a:extLst>
                <a:ext uri="{FF2B5EF4-FFF2-40B4-BE49-F238E27FC236}">
                  <a16:creationId xmlns:a16="http://schemas.microsoft.com/office/drawing/2014/main" id="{24FA8486-972A-5BFB-AAFE-1C74D8CAD58D}"/>
                </a:ext>
              </a:extLst>
            </p:cNvPr>
            <p:cNvSpPr txBox="1"/>
            <p:nvPr/>
          </p:nvSpPr>
          <p:spPr>
            <a:xfrm>
              <a:off x="397466" y="1140529"/>
              <a:ext cx="4309916" cy="577081"/>
            </a:xfrm>
            <a:prstGeom prst="rect">
              <a:avLst/>
            </a:prstGeom>
            <a:noFill/>
          </p:spPr>
          <p:txBody>
            <a:bodyPr wrap="none" rtlCol="0">
              <a:spAutoFit/>
            </a:bodyPr>
            <a:lstStyle/>
            <a:p>
              <a:r>
                <a:rPr lang="en-GB" sz="1050" dirty="0">
                  <a:solidFill>
                    <a:prstClr val="white"/>
                  </a:solidFill>
                  <a:latin typeface="Arial" panose="020B0604020202020204" pitchFamily="34" charset="0"/>
                  <a:cs typeface="Arial" panose="020B0604020202020204" pitchFamily="34" charset="0"/>
                </a:rPr>
                <a:t>Location: Luxembourg</a:t>
              </a:r>
            </a:p>
            <a:p>
              <a:r>
                <a:rPr lang="en-GB" sz="1050" dirty="0">
                  <a:solidFill>
                    <a:prstClr val="white"/>
                  </a:solidFill>
                  <a:latin typeface="Arial" panose="020B0604020202020204" pitchFamily="34" charset="0"/>
                  <a:cs typeface="Arial" panose="020B0604020202020204" pitchFamily="34" charset="0"/>
                </a:rPr>
                <a:t>Application deadline: Monday, 30 September 2019</a:t>
              </a:r>
            </a:p>
            <a:p>
              <a:r>
                <a:rPr lang="en-GB" sz="1050" dirty="0">
                  <a:solidFill>
                    <a:prstClr val="white"/>
                  </a:solidFill>
                  <a:latin typeface="Arial" panose="020B0604020202020204" pitchFamily="34" charset="0"/>
                  <a:cs typeface="Arial" panose="020B0604020202020204" pitchFamily="34" charset="0"/>
                </a:rPr>
                <a:t>Reference number: 100</a:t>
              </a:r>
            </a:p>
          </p:txBody>
        </p:sp>
        <p:sp>
          <p:nvSpPr>
            <p:cNvPr id="10" name="TextBox 9">
              <a:extLst>
                <a:ext uri="{FF2B5EF4-FFF2-40B4-BE49-F238E27FC236}">
                  <a16:creationId xmlns:a16="http://schemas.microsoft.com/office/drawing/2014/main" id="{D142D0FE-9044-68D4-7DF3-D19AA4E0FAE0}"/>
                </a:ext>
              </a:extLst>
            </p:cNvPr>
            <p:cNvSpPr txBox="1"/>
            <p:nvPr/>
          </p:nvSpPr>
          <p:spPr>
            <a:xfrm>
              <a:off x="397465" y="2483621"/>
              <a:ext cx="7558911" cy="200055"/>
            </a:xfrm>
            <a:prstGeom prst="rect">
              <a:avLst/>
            </a:prstGeom>
            <a:noFill/>
          </p:spPr>
          <p:txBody>
            <a:bodyPr wrap="square" rtlCol="0">
              <a:spAutoFit/>
            </a:bodyPr>
            <a:lstStyle/>
            <a:p>
              <a:pPr algn="r"/>
              <a:r>
                <a:rPr lang="en-GB" sz="700" dirty="0">
                  <a:solidFill>
                    <a:prstClr val="black"/>
                  </a:solidFill>
                  <a:latin typeface="Arial" panose="020B0604020202020204" pitchFamily="34" charset="0"/>
                  <a:cs typeface="Arial" panose="020B0604020202020204" pitchFamily="34" charset="0"/>
                </a:rPr>
                <a:t>Home  &gt;  Now Hiring  &gt;  </a:t>
              </a:r>
              <a:r>
                <a:rPr lang="en-GB" sz="700" dirty="0">
                  <a:solidFill>
                    <a:srgbClr val="85C2FF"/>
                  </a:solidFill>
                  <a:latin typeface="Arial" panose="020B0604020202020204" pitchFamily="34" charset="0"/>
                  <a:cs typeface="Arial" panose="020B0604020202020204" pitchFamily="34" charset="0"/>
                </a:rPr>
                <a:t>Data Scientist</a:t>
              </a:r>
            </a:p>
          </p:txBody>
        </p:sp>
        <p:sp>
          <p:nvSpPr>
            <p:cNvPr id="11" name="TextBox 10">
              <a:extLst>
                <a:ext uri="{FF2B5EF4-FFF2-40B4-BE49-F238E27FC236}">
                  <a16:creationId xmlns:a16="http://schemas.microsoft.com/office/drawing/2014/main" id="{BDB510D8-DCA3-D717-D7E9-36F03E68E08F}"/>
                </a:ext>
              </a:extLst>
            </p:cNvPr>
            <p:cNvSpPr txBox="1"/>
            <p:nvPr/>
          </p:nvSpPr>
          <p:spPr>
            <a:xfrm>
              <a:off x="315625" y="2922158"/>
              <a:ext cx="1368795" cy="292388"/>
            </a:xfrm>
            <a:prstGeom prst="rect">
              <a:avLst/>
            </a:prstGeom>
            <a:noFill/>
          </p:spPr>
          <p:txBody>
            <a:bodyPr wrap="none" rtlCol="0">
              <a:spAutoFit/>
            </a:bodyPr>
            <a:lstStyle/>
            <a:p>
              <a:r>
                <a:rPr lang="en-GB" sz="1300" dirty="0">
                  <a:solidFill>
                    <a:srgbClr val="00B0F0"/>
                  </a:solidFill>
                  <a:latin typeface="Arial" panose="020B0604020202020204" pitchFamily="34" charset="0"/>
                  <a:cs typeface="Arial" panose="020B0604020202020204" pitchFamily="34" charset="0"/>
                </a:rPr>
                <a:t>Description</a:t>
              </a:r>
            </a:p>
          </p:txBody>
        </p:sp>
        <p:sp>
          <p:nvSpPr>
            <p:cNvPr id="12" name="TextBox 11">
              <a:extLst>
                <a:ext uri="{FF2B5EF4-FFF2-40B4-BE49-F238E27FC236}">
                  <a16:creationId xmlns:a16="http://schemas.microsoft.com/office/drawing/2014/main" id="{AECA8BC7-BC6B-6C61-09B3-E9FDC6DA01FC}"/>
                </a:ext>
              </a:extLst>
            </p:cNvPr>
            <p:cNvSpPr txBox="1"/>
            <p:nvPr/>
          </p:nvSpPr>
          <p:spPr>
            <a:xfrm>
              <a:off x="2347653" y="2780928"/>
              <a:ext cx="5608722" cy="1277273"/>
            </a:xfrm>
            <a:prstGeom prst="rect">
              <a:avLst/>
            </a:prstGeom>
            <a:noFill/>
          </p:spPr>
          <p:txBody>
            <a:bodyPr wrap="square" rtlCol="0">
              <a:spAutoFit/>
            </a:bodyPr>
            <a:lstStyle/>
            <a:p>
              <a:r>
                <a:rPr lang="en-US" sz="1100" dirty="0">
                  <a:solidFill>
                    <a:prstClr val="black"/>
                  </a:solidFill>
                  <a:latin typeface="Arial" panose="020B0604020202020204" pitchFamily="34" charset="0"/>
                  <a:cs typeface="Arial" panose="020B0604020202020204" pitchFamily="34" charset="0"/>
                </a:rPr>
                <a:t>This role will directly support the Head of Data Labs in the design and implementation advanced analytics as part of the Group-wide Data and Analytics strategy. We are seeking a high </a:t>
              </a:r>
              <a:r>
                <a:rPr lang="en-US" sz="1100" dirty="0" err="1">
                  <a:solidFill>
                    <a:prstClr val="black"/>
                  </a:solidFill>
                  <a:latin typeface="Arial" panose="020B0604020202020204" pitchFamily="34" charset="0"/>
                  <a:cs typeface="Arial" panose="020B0604020202020204" pitchFamily="34" charset="0"/>
                </a:rPr>
                <a:t>calibre</a:t>
              </a:r>
              <a:r>
                <a:rPr lang="en-US" sz="1100" dirty="0">
                  <a:solidFill>
                    <a:prstClr val="black"/>
                  </a:solidFill>
                  <a:latin typeface="Arial" panose="020B0604020202020204" pitchFamily="34" charset="0"/>
                  <a:cs typeface="Arial" panose="020B0604020202020204" pitchFamily="34" charset="0"/>
                </a:rPr>
                <a:t> creative thinker who can turn business problems into solutions by applying sophisticated and targeted analytics. The role will be project based, working as part of the wider Data Labs team to put analytics into practice across the </a:t>
              </a:r>
              <a:r>
                <a:rPr lang="en-US" sz="1100" dirty="0" err="1">
                  <a:solidFill>
                    <a:prstClr val="black"/>
                  </a:solidFill>
                  <a:latin typeface="Arial" panose="020B0604020202020204" pitchFamily="34" charset="0"/>
                  <a:cs typeface="Arial" panose="020B0604020202020204" pitchFamily="34" charset="0"/>
                </a:rPr>
                <a:t>organisation</a:t>
              </a:r>
              <a:r>
                <a:rPr lang="en-US" sz="1100" dirty="0">
                  <a:solidFill>
                    <a:prstClr val="black"/>
                  </a:solidFill>
                  <a:latin typeface="Arial" panose="020B0604020202020204" pitchFamily="34" charset="0"/>
                  <a:cs typeface="Arial" panose="020B0604020202020204" pitchFamily="34" charset="0"/>
                </a:rPr>
                <a:t>. </a:t>
              </a:r>
              <a:endParaRPr lang="en-GB" sz="1100" dirty="0">
                <a:solidFill>
                  <a:prstClr val="black"/>
                </a:solidFill>
                <a:latin typeface="Arial" panose="020B0604020202020204" pitchFamily="34" charset="0"/>
                <a:cs typeface="Arial" panose="020B0604020202020204" pitchFamily="34" charset="0"/>
              </a:endParaRPr>
            </a:p>
          </p:txBody>
        </p:sp>
      </p:grpSp>
      <p:sp>
        <p:nvSpPr>
          <p:cNvPr id="14" name="Content Placeholder 2">
            <a:extLst>
              <a:ext uri="{FF2B5EF4-FFF2-40B4-BE49-F238E27FC236}">
                <a16:creationId xmlns:a16="http://schemas.microsoft.com/office/drawing/2014/main" id="{A9172E53-9B1B-99C9-7D93-5C2A16ED5AE4}"/>
              </a:ext>
            </a:extLst>
          </p:cNvPr>
          <p:cNvSpPr>
            <a:spLocks noGrp="1"/>
          </p:cNvSpPr>
          <p:nvPr>
            <p:ph idx="1"/>
          </p:nvPr>
        </p:nvSpPr>
        <p:spPr>
          <a:xfrm>
            <a:off x="838199" y="1294536"/>
            <a:ext cx="10905699" cy="5097555"/>
          </a:xfrm>
        </p:spPr>
        <p:txBody>
          <a:bodyPr/>
          <a:lstStyle/>
          <a:p>
            <a:pPr marL="0" indent="0">
              <a:buNone/>
            </a:pPr>
            <a:r>
              <a:rPr lang="en-GB" b="1" dirty="0"/>
              <a:t>Web scraping: </a:t>
            </a:r>
            <a:r>
              <a:rPr lang="en-US" dirty="0"/>
              <a:t>extracting data from online job advertisements</a:t>
            </a:r>
            <a:endParaRPr lang="en-GB" dirty="0"/>
          </a:p>
          <a:p>
            <a:pPr marL="0" indent="0">
              <a:buNone/>
            </a:pPr>
            <a:endParaRPr lang="en-GB" dirty="0"/>
          </a:p>
        </p:txBody>
      </p:sp>
      <p:sp>
        <p:nvSpPr>
          <p:cNvPr id="15" name="TextBox 14">
            <a:extLst>
              <a:ext uri="{FF2B5EF4-FFF2-40B4-BE49-F238E27FC236}">
                <a16:creationId xmlns:a16="http://schemas.microsoft.com/office/drawing/2014/main" id="{C3AC1F1B-821E-D118-A9A8-0DDC223ECFA8}"/>
              </a:ext>
            </a:extLst>
          </p:cNvPr>
          <p:cNvSpPr txBox="1"/>
          <p:nvPr/>
        </p:nvSpPr>
        <p:spPr>
          <a:xfrm>
            <a:off x="7721163" y="2363327"/>
            <a:ext cx="585417" cy="276999"/>
          </a:xfrm>
          <a:prstGeom prst="rect">
            <a:avLst/>
          </a:prstGeom>
          <a:noFill/>
        </p:spPr>
        <p:txBody>
          <a:bodyPr wrap="none" rtlCol="0">
            <a:spAutoFit/>
          </a:bodyPr>
          <a:lstStyle/>
          <a:p>
            <a:r>
              <a:rPr lang="en-GB" dirty="0">
                <a:solidFill>
                  <a:prstClr val="black"/>
                </a:solidFill>
              </a:rPr>
              <a:t>Title:</a:t>
            </a:r>
          </a:p>
        </p:txBody>
      </p:sp>
      <p:sp>
        <p:nvSpPr>
          <p:cNvPr id="16" name="TextBox 15">
            <a:extLst>
              <a:ext uri="{FF2B5EF4-FFF2-40B4-BE49-F238E27FC236}">
                <a16:creationId xmlns:a16="http://schemas.microsoft.com/office/drawing/2014/main" id="{24BC3168-A856-6812-9579-9775A7180E62}"/>
              </a:ext>
            </a:extLst>
          </p:cNvPr>
          <p:cNvSpPr txBox="1"/>
          <p:nvPr/>
        </p:nvSpPr>
        <p:spPr>
          <a:xfrm>
            <a:off x="8365303" y="2361406"/>
            <a:ext cx="2228880" cy="315471"/>
          </a:xfrm>
          <a:prstGeom prst="rect">
            <a:avLst/>
          </a:prstGeom>
          <a:noFill/>
          <a:ln>
            <a:solidFill>
              <a:srgbClr val="FFC000"/>
            </a:solidFill>
          </a:ln>
        </p:spPr>
        <p:txBody>
          <a:bodyPr wrap="square" rtlCol="0">
            <a:spAutoFit/>
          </a:bodyPr>
          <a:lstStyle/>
          <a:p>
            <a:r>
              <a:rPr lang="en-GB" sz="1450" dirty="0"/>
              <a:t>Data scientist</a:t>
            </a:r>
          </a:p>
        </p:txBody>
      </p:sp>
      <p:sp>
        <p:nvSpPr>
          <p:cNvPr id="17" name="TextBox 16">
            <a:extLst>
              <a:ext uri="{FF2B5EF4-FFF2-40B4-BE49-F238E27FC236}">
                <a16:creationId xmlns:a16="http://schemas.microsoft.com/office/drawing/2014/main" id="{31D845F9-D942-A724-4DBA-D1EAFAC2E6F4}"/>
              </a:ext>
            </a:extLst>
          </p:cNvPr>
          <p:cNvSpPr txBox="1"/>
          <p:nvPr/>
        </p:nvSpPr>
        <p:spPr>
          <a:xfrm>
            <a:off x="7721163" y="2927886"/>
            <a:ext cx="611065" cy="276999"/>
          </a:xfrm>
          <a:prstGeom prst="rect">
            <a:avLst/>
          </a:prstGeom>
          <a:noFill/>
        </p:spPr>
        <p:txBody>
          <a:bodyPr wrap="none" rtlCol="0">
            <a:spAutoFit/>
          </a:bodyPr>
          <a:lstStyle/>
          <a:p>
            <a:r>
              <a:rPr lang="en-GB" dirty="0">
                <a:solidFill>
                  <a:prstClr val="black"/>
                </a:solidFill>
              </a:rPr>
              <a:t>Area:</a:t>
            </a:r>
          </a:p>
        </p:txBody>
      </p:sp>
      <p:sp>
        <p:nvSpPr>
          <p:cNvPr id="18" name="TextBox 17">
            <a:extLst>
              <a:ext uri="{FF2B5EF4-FFF2-40B4-BE49-F238E27FC236}">
                <a16:creationId xmlns:a16="http://schemas.microsoft.com/office/drawing/2014/main" id="{2AB8373A-9337-8C04-C77F-5CE6FD2FBB50}"/>
              </a:ext>
            </a:extLst>
          </p:cNvPr>
          <p:cNvSpPr txBox="1"/>
          <p:nvPr/>
        </p:nvSpPr>
        <p:spPr>
          <a:xfrm>
            <a:off x="8365302" y="2934668"/>
            <a:ext cx="2228880" cy="315471"/>
          </a:xfrm>
          <a:prstGeom prst="rect">
            <a:avLst/>
          </a:prstGeom>
          <a:noFill/>
          <a:ln>
            <a:solidFill>
              <a:srgbClr val="FFC000"/>
            </a:solidFill>
          </a:ln>
        </p:spPr>
        <p:txBody>
          <a:bodyPr wrap="square" rtlCol="0">
            <a:spAutoFit/>
          </a:bodyPr>
          <a:lstStyle/>
          <a:p>
            <a:r>
              <a:rPr lang="en-GB" sz="1450" dirty="0"/>
              <a:t>Luxembourg</a:t>
            </a:r>
          </a:p>
        </p:txBody>
      </p:sp>
      <p:sp>
        <p:nvSpPr>
          <p:cNvPr id="19" name="TextBox 18">
            <a:extLst>
              <a:ext uri="{FF2B5EF4-FFF2-40B4-BE49-F238E27FC236}">
                <a16:creationId xmlns:a16="http://schemas.microsoft.com/office/drawing/2014/main" id="{62E1E18A-81D1-3825-47B8-2979839CD5A1}"/>
              </a:ext>
            </a:extLst>
          </p:cNvPr>
          <p:cNvSpPr txBox="1"/>
          <p:nvPr/>
        </p:nvSpPr>
        <p:spPr>
          <a:xfrm>
            <a:off x="7721162" y="3464249"/>
            <a:ext cx="631904" cy="276999"/>
          </a:xfrm>
          <a:prstGeom prst="rect">
            <a:avLst/>
          </a:prstGeom>
          <a:noFill/>
        </p:spPr>
        <p:txBody>
          <a:bodyPr wrap="none" rtlCol="0">
            <a:spAutoFit/>
          </a:bodyPr>
          <a:lstStyle/>
          <a:p>
            <a:r>
              <a:rPr lang="en-GB" dirty="0">
                <a:solidFill>
                  <a:prstClr val="black"/>
                </a:solidFill>
              </a:rPr>
              <a:t>Time:</a:t>
            </a:r>
          </a:p>
        </p:txBody>
      </p:sp>
      <p:sp>
        <p:nvSpPr>
          <p:cNvPr id="20" name="TextBox 19">
            <a:extLst>
              <a:ext uri="{FF2B5EF4-FFF2-40B4-BE49-F238E27FC236}">
                <a16:creationId xmlns:a16="http://schemas.microsoft.com/office/drawing/2014/main" id="{09933B75-1BE4-5297-33CF-DD40AE20E7B4}"/>
              </a:ext>
            </a:extLst>
          </p:cNvPr>
          <p:cNvSpPr txBox="1"/>
          <p:nvPr/>
        </p:nvSpPr>
        <p:spPr>
          <a:xfrm>
            <a:off x="8365303" y="3383965"/>
            <a:ext cx="2228880" cy="538609"/>
          </a:xfrm>
          <a:prstGeom prst="rect">
            <a:avLst/>
          </a:prstGeom>
          <a:noFill/>
          <a:ln>
            <a:solidFill>
              <a:srgbClr val="FFC000"/>
            </a:solidFill>
          </a:ln>
        </p:spPr>
        <p:txBody>
          <a:bodyPr wrap="square" rtlCol="0">
            <a:spAutoFit/>
          </a:bodyPr>
          <a:lstStyle/>
          <a:p>
            <a:r>
              <a:rPr lang="en-GB" sz="1450" dirty="0"/>
              <a:t>Saturday, 30 September 2019</a:t>
            </a:r>
          </a:p>
        </p:txBody>
      </p:sp>
      <p:sp>
        <p:nvSpPr>
          <p:cNvPr id="21" name="TextBox 20">
            <a:extLst>
              <a:ext uri="{FF2B5EF4-FFF2-40B4-BE49-F238E27FC236}">
                <a16:creationId xmlns:a16="http://schemas.microsoft.com/office/drawing/2014/main" id="{621BDD58-C59E-2344-4019-DCBE98CEB7EA}"/>
              </a:ext>
            </a:extLst>
          </p:cNvPr>
          <p:cNvSpPr txBox="1"/>
          <p:nvPr/>
        </p:nvSpPr>
        <p:spPr>
          <a:xfrm>
            <a:off x="7721163" y="4161288"/>
            <a:ext cx="1414524" cy="369332"/>
          </a:xfrm>
          <a:prstGeom prst="rect">
            <a:avLst/>
          </a:prstGeom>
          <a:noFill/>
        </p:spPr>
        <p:txBody>
          <a:bodyPr wrap="square" rtlCol="0">
            <a:spAutoFit/>
          </a:bodyPr>
          <a:lstStyle/>
          <a:p>
            <a:r>
              <a:rPr lang="en-GB" dirty="0">
                <a:solidFill>
                  <a:prstClr val="black"/>
                </a:solidFill>
              </a:rPr>
              <a:t>Description:</a:t>
            </a:r>
          </a:p>
        </p:txBody>
      </p:sp>
      <p:sp>
        <p:nvSpPr>
          <p:cNvPr id="22" name="TextBox 21">
            <a:extLst>
              <a:ext uri="{FF2B5EF4-FFF2-40B4-BE49-F238E27FC236}">
                <a16:creationId xmlns:a16="http://schemas.microsoft.com/office/drawing/2014/main" id="{6208B626-9949-DF27-89E3-560D0A44010D}"/>
              </a:ext>
            </a:extLst>
          </p:cNvPr>
          <p:cNvSpPr txBox="1"/>
          <p:nvPr/>
        </p:nvSpPr>
        <p:spPr>
          <a:xfrm>
            <a:off x="8341096" y="4583842"/>
            <a:ext cx="2228880" cy="1208023"/>
          </a:xfrm>
          <a:prstGeom prst="rect">
            <a:avLst/>
          </a:prstGeom>
          <a:noFill/>
          <a:ln>
            <a:solidFill>
              <a:srgbClr val="0070C0"/>
            </a:solidFill>
          </a:ln>
        </p:spPr>
        <p:txBody>
          <a:bodyPr wrap="square" rtlCol="0">
            <a:spAutoFit/>
          </a:bodyPr>
          <a:lstStyle/>
          <a:p>
            <a:r>
              <a:rPr lang="en-US" sz="1450" dirty="0"/>
              <a:t>This role will directly support the Head of Data Labs in the design and implementation …</a:t>
            </a:r>
            <a:endParaRPr lang="en-GB" sz="1450" dirty="0"/>
          </a:p>
        </p:txBody>
      </p:sp>
      <p:cxnSp>
        <p:nvCxnSpPr>
          <p:cNvPr id="23" name="Straight Arrow Connector 22">
            <a:extLst>
              <a:ext uri="{FF2B5EF4-FFF2-40B4-BE49-F238E27FC236}">
                <a16:creationId xmlns:a16="http://schemas.microsoft.com/office/drawing/2014/main" id="{B3065CC4-0D15-8877-B136-D26DAAF823AA}"/>
              </a:ext>
            </a:extLst>
          </p:cNvPr>
          <p:cNvCxnSpPr>
            <a:cxnSpLocks/>
            <a:endCxn id="15" idx="1"/>
          </p:cNvCxnSpPr>
          <p:nvPr/>
        </p:nvCxnSpPr>
        <p:spPr bwMode="auto">
          <a:xfrm flipV="1">
            <a:off x="3363905" y="2501827"/>
            <a:ext cx="4357258" cy="280118"/>
          </a:xfrm>
          <a:prstGeom prst="straightConnector1">
            <a:avLst/>
          </a:prstGeom>
          <a:ln w="34925">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DE9FC10C-EF05-88B9-BDCA-4B4786EE5DFD}"/>
              </a:ext>
            </a:extLst>
          </p:cNvPr>
          <p:cNvCxnSpPr>
            <a:cxnSpLocks/>
            <a:endCxn id="17" idx="1"/>
          </p:cNvCxnSpPr>
          <p:nvPr/>
        </p:nvCxnSpPr>
        <p:spPr bwMode="auto">
          <a:xfrm flipV="1">
            <a:off x="3225297" y="3066386"/>
            <a:ext cx="4495866" cy="17202"/>
          </a:xfrm>
          <a:prstGeom prst="straightConnector1">
            <a:avLst/>
          </a:prstGeom>
          <a:ln w="34925">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58251DD5-65FB-E0DC-1571-0DF91CB47FCF}"/>
              </a:ext>
            </a:extLst>
          </p:cNvPr>
          <p:cNvCxnSpPr>
            <a:cxnSpLocks/>
            <a:stCxn id="9" idx="3"/>
            <a:endCxn id="19" idx="1"/>
          </p:cNvCxnSpPr>
          <p:nvPr/>
        </p:nvCxnSpPr>
        <p:spPr bwMode="auto">
          <a:xfrm>
            <a:off x="4830865" y="3235167"/>
            <a:ext cx="2890297" cy="367582"/>
          </a:xfrm>
          <a:prstGeom prst="straightConnector1">
            <a:avLst/>
          </a:prstGeom>
          <a:ln w="34925">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5F6BBF1F-BDFC-0F84-DDEB-FC7A744056F7}"/>
              </a:ext>
            </a:extLst>
          </p:cNvPr>
          <p:cNvCxnSpPr>
            <a:cxnSpLocks/>
            <a:endCxn id="21" idx="1"/>
          </p:cNvCxnSpPr>
          <p:nvPr/>
        </p:nvCxnSpPr>
        <p:spPr bwMode="auto">
          <a:xfrm flipV="1">
            <a:off x="6897189" y="4345954"/>
            <a:ext cx="823974" cy="369332"/>
          </a:xfrm>
          <a:prstGeom prst="straightConnector1">
            <a:avLst/>
          </a:prstGeom>
          <a:ln w="34925">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C9813022-4D4B-2295-1E4B-FE2CE6B27402}"/>
              </a:ext>
            </a:extLst>
          </p:cNvPr>
          <p:cNvSpPr txBox="1"/>
          <p:nvPr/>
        </p:nvSpPr>
        <p:spPr>
          <a:xfrm>
            <a:off x="8154785" y="5791873"/>
            <a:ext cx="2415191" cy="369332"/>
          </a:xfrm>
          <a:prstGeom prst="rect">
            <a:avLst/>
          </a:prstGeom>
          <a:noFill/>
        </p:spPr>
        <p:txBody>
          <a:bodyPr wrap="square" rIns="0" rtlCol="0">
            <a:spAutoFit/>
          </a:bodyPr>
          <a:lstStyle/>
          <a:p>
            <a:pPr algn="r"/>
            <a:r>
              <a:rPr lang="en-GB" dirty="0">
                <a:solidFill>
                  <a:srgbClr val="0070C0"/>
                </a:solidFill>
              </a:rPr>
              <a:t>Natural language data</a:t>
            </a:r>
          </a:p>
        </p:txBody>
      </p:sp>
      <p:sp>
        <p:nvSpPr>
          <p:cNvPr id="28" name="TextBox 27">
            <a:extLst>
              <a:ext uri="{FF2B5EF4-FFF2-40B4-BE49-F238E27FC236}">
                <a16:creationId xmlns:a16="http://schemas.microsoft.com/office/drawing/2014/main" id="{1CA2C164-B930-5366-6D2C-EF298BC43B24}"/>
              </a:ext>
            </a:extLst>
          </p:cNvPr>
          <p:cNvSpPr txBox="1"/>
          <p:nvPr/>
        </p:nvSpPr>
        <p:spPr>
          <a:xfrm>
            <a:off x="8392533" y="3839161"/>
            <a:ext cx="2204674" cy="276999"/>
          </a:xfrm>
          <a:prstGeom prst="rect">
            <a:avLst/>
          </a:prstGeom>
          <a:noFill/>
        </p:spPr>
        <p:txBody>
          <a:bodyPr wrap="square" rIns="0" rtlCol="0">
            <a:spAutoFit/>
          </a:bodyPr>
          <a:lstStyle/>
          <a:p>
            <a:pPr algn="r"/>
            <a:r>
              <a:rPr lang="en-GB" dirty="0">
                <a:solidFill>
                  <a:srgbClr val="FFC000"/>
                </a:solidFill>
              </a:rPr>
              <a:t>Structured data</a:t>
            </a:r>
          </a:p>
        </p:txBody>
      </p:sp>
      <p:sp>
        <p:nvSpPr>
          <p:cNvPr id="29" name="Title 2"/>
          <p:cNvSpPr>
            <a:spLocks noGrp="1"/>
          </p:cNvSpPr>
          <p:nvPr>
            <p:ph type="title"/>
          </p:nvPr>
        </p:nvSpPr>
        <p:spPr>
          <a:xfrm>
            <a:off x="875932" y="405012"/>
            <a:ext cx="11150600" cy="585345"/>
          </a:xfrm>
        </p:spPr>
        <p:txBody>
          <a:bodyPr/>
          <a:lstStyle/>
          <a:p>
            <a:r>
              <a:rPr lang="en-IE" sz="3200" dirty="0">
                <a:solidFill>
                  <a:srgbClr val="034EA2"/>
                </a:solidFill>
              </a:rPr>
              <a:t>Demand for skills: first insights from web-scraped data </a:t>
            </a:r>
            <a:endParaRPr lang="en-IE" dirty="0"/>
          </a:p>
        </p:txBody>
      </p:sp>
    </p:spTree>
    <p:extLst>
      <p:ext uri="{BB962C8B-B14F-4D97-AF65-F5344CB8AC3E}">
        <p14:creationId xmlns:p14="http://schemas.microsoft.com/office/powerpoint/2010/main" val="40236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animBg="1"/>
      <p:bldP spid="19" grpId="0"/>
      <p:bldP spid="20" grpId="0" animBg="1"/>
      <p:bldP spid="21" grpId="0"/>
      <p:bldP spid="22"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04878" y="733082"/>
            <a:ext cx="10515600" cy="444406"/>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2400" dirty="0">
                <a:solidFill>
                  <a:srgbClr val="002060"/>
                </a:solidFill>
              </a:rPr>
              <a:t>a) Most frequent occupations (ISCO classification)</a:t>
            </a:r>
          </a:p>
        </p:txBody>
      </p:sp>
      <p:pic>
        <p:nvPicPr>
          <p:cNvPr id="2" name="Picture 1">
            <a:extLst>
              <a:ext uri="{FF2B5EF4-FFF2-40B4-BE49-F238E27FC236}">
                <a16:creationId xmlns:a16="http://schemas.microsoft.com/office/drawing/2014/main" id="{89991B37-87AF-DD6A-88F8-33B5451B5DE2}"/>
              </a:ext>
            </a:extLst>
          </p:cNvPr>
          <p:cNvPicPr>
            <a:picLocks noChangeAspect="1"/>
          </p:cNvPicPr>
          <p:nvPr/>
        </p:nvPicPr>
        <p:blipFill>
          <a:blip r:embed="rId3"/>
          <a:stretch>
            <a:fillRect/>
          </a:stretch>
        </p:blipFill>
        <p:spPr>
          <a:xfrm>
            <a:off x="0" y="-66674"/>
            <a:ext cx="12192000" cy="6924674"/>
          </a:xfrm>
          <a:prstGeom prst="rect">
            <a:avLst/>
          </a:prstGeom>
        </p:spPr>
      </p:pic>
    </p:spTree>
    <p:extLst>
      <p:ext uri="{BB962C8B-B14F-4D97-AF65-F5344CB8AC3E}">
        <p14:creationId xmlns:p14="http://schemas.microsoft.com/office/powerpoint/2010/main" val="220728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012646" y="0"/>
            <a:ext cx="10515600" cy="444406"/>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b="1" dirty="0">
                <a:solidFill>
                  <a:schemeClr val="tx1"/>
                </a:solidFill>
              </a:rPr>
              <a:t>Most frequent skills sought (word cloud)</a:t>
            </a:r>
          </a:p>
        </p:txBody>
      </p:sp>
      <p:pic>
        <p:nvPicPr>
          <p:cNvPr id="5" name="Picture 2" descr="Wordcloud_skills_2022_OJAs.png (758×4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930" y="827829"/>
            <a:ext cx="8489309" cy="530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3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3600" dirty="0"/>
              <a:t>I. Job skills from the perspective of occupations, </a:t>
            </a:r>
            <a:br>
              <a:rPr lang="en-US" sz="3600" dirty="0"/>
            </a:br>
            <a:r>
              <a:rPr lang="en-US" sz="3600" dirty="0"/>
              <a:t>level and field of education</a:t>
            </a:r>
            <a:endParaRPr lang="en-GB" sz="3600" dirty="0"/>
          </a:p>
        </p:txBody>
      </p:sp>
      <p:sp>
        <p:nvSpPr>
          <p:cNvPr id="7" name="Subtitle 6"/>
          <p:cNvSpPr>
            <a:spLocks noGrp="1"/>
          </p:cNvSpPr>
          <p:nvPr>
            <p:ph type="subTitle" idx="1"/>
          </p:nvPr>
        </p:nvSpPr>
        <p:spPr/>
        <p:txBody>
          <a:bodyPr/>
          <a:lstStyle/>
          <a:p>
            <a:r>
              <a:rPr lang="en-GB" dirty="0"/>
              <a:t>Source: EU Labour force survey</a:t>
            </a:r>
          </a:p>
        </p:txBody>
      </p:sp>
      <p:sp>
        <p:nvSpPr>
          <p:cNvPr id="8" name="Text Placeholder 7"/>
          <p:cNvSpPr>
            <a:spLocks noGrp="1"/>
          </p:cNvSpPr>
          <p:nvPr>
            <p:ph type="body" sz="quarter" idx="13"/>
          </p:nvPr>
        </p:nvSpPr>
        <p:spPr/>
        <p:txBody>
          <a:bodyPr/>
          <a:lstStyle/>
          <a:p>
            <a:r>
              <a:rPr lang="en-GB" dirty="0"/>
              <a:t>Dilyan </a:t>
            </a:r>
            <a:r>
              <a:rPr lang="en-GB" dirty="0" err="1"/>
              <a:t>Atanasov</a:t>
            </a:r>
            <a:endParaRPr lang="en-GB" dirty="0"/>
          </a:p>
        </p:txBody>
      </p:sp>
    </p:spTree>
    <p:extLst>
      <p:ext uri="{BB962C8B-B14F-4D97-AF65-F5344CB8AC3E}">
        <p14:creationId xmlns:p14="http://schemas.microsoft.com/office/powerpoint/2010/main" val="263717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8812" y="385486"/>
            <a:ext cx="11150600" cy="728545"/>
          </a:xfrm>
        </p:spPr>
        <p:txBody>
          <a:bodyPr/>
          <a:lstStyle/>
          <a:p>
            <a:r>
              <a:rPr lang="en-IE" sz="3200" dirty="0">
                <a:solidFill>
                  <a:srgbClr val="034EA2"/>
                </a:solidFill>
              </a:rPr>
              <a:t>Demand for skills: next steps</a:t>
            </a:r>
            <a:endParaRPr lang="en-IE" sz="3200" dirty="0"/>
          </a:p>
        </p:txBody>
      </p:sp>
      <p:sp>
        <p:nvSpPr>
          <p:cNvPr id="4" name="Title 2"/>
          <p:cNvSpPr txBox="1">
            <a:spLocks/>
          </p:cNvSpPr>
          <p:nvPr/>
        </p:nvSpPr>
        <p:spPr>
          <a:xfrm>
            <a:off x="1544988" y="897874"/>
            <a:ext cx="10515600" cy="444406"/>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2400" dirty="0"/>
          </a:p>
        </p:txBody>
      </p:sp>
      <p:sp>
        <p:nvSpPr>
          <p:cNvPr id="2" name="Rectangle 1"/>
          <p:cNvSpPr/>
          <p:nvPr/>
        </p:nvSpPr>
        <p:spPr>
          <a:xfrm>
            <a:off x="1227488" y="1519372"/>
            <a:ext cx="8119712" cy="2123658"/>
          </a:xfrm>
          <a:prstGeom prst="rect">
            <a:avLst/>
          </a:prstGeom>
        </p:spPr>
        <p:txBody>
          <a:bodyPr wrap="square">
            <a:spAutoFit/>
          </a:bodyPr>
          <a:lstStyle/>
          <a:p>
            <a:pPr marL="457200" indent="-457200">
              <a:spcAft>
                <a:spcPts val="1200"/>
              </a:spcAft>
              <a:buFont typeface="Wingdings" panose="05000000000000000000" pitchFamily="2" charset="2"/>
              <a:buChar char="Ø"/>
            </a:pPr>
            <a:r>
              <a:rPr lang="de-DE" sz="2200" dirty="0"/>
              <a:t>Display </a:t>
            </a:r>
            <a:r>
              <a:rPr lang="de-DE" sz="2200" dirty="0" err="1"/>
              <a:t>skills</a:t>
            </a:r>
            <a:r>
              <a:rPr lang="de-DE" sz="2200" dirty="0"/>
              <a:t> </a:t>
            </a:r>
            <a:r>
              <a:rPr lang="de-DE" sz="2200" dirty="0" err="1"/>
              <a:t>by</a:t>
            </a:r>
            <a:r>
              <a:rPr lang="de-DE" sz="2200" dirty="0"/>
              <a:t> </a:t>
            </a:r>
            <a:r>
              <a:rPr lang="de-DE" sz="2200" dirty="0" err="1"/>
              <a:t>category</a:t>
            </a:r>
            <a:r>
              <a:rPr lang="de-DE" sz="2200" dirty="0"/>
              <a:t>: </a:t>
            </a:r>
          </a:p>
          <a:p>
            <a:pPr>
              <a:spcAft>
                <a:spcPts val="600"/>
              </a:spcAft>
            </a:pPr>
            <a:r>
              <a:rPr lang="de-DE" sz="2000" dirty="0"/>
              <a:t>		</a:t>
            </a:r>
            <a:r>
              <a:rPr lang="de-DE" dirty="0">
                <a:solidFill>
                  <a:srgbClr val="034EA2"/>
                </a:solidFill>
              </a:rPr>
              <a:t>- </a:t>
            </a:r>
            <a:r>
              <a:rPr lang="de-DE" dirty="0" err="1">
                <a:solidFill>
                  <a:srgbClr val="034EA2"/>
                </a:solidFill>
              </a:rPr>
              <a:t>general</a:t>
            </a:r>
            <a:r>
              <a:rPr lang="de-DE" dirty="0">
                <a:solidFill>
                  <a:srgbClr val="034EA2"/>
                </a:solidFill>
              </a:rPr>
              <a:t> (‘soft‘) / </a:t>
            </a:r>
            <a:r>
              <a:rPr lang="de-DE" dirty="0" err="1">
                <a:solidFill>
                  <a:srgbClr val="034EA2"/>
                </a:solidFill>
              </a:rPr>
              <a:t>specific</a:t>
            </a:r>
            <a:r>
              <a:rPr lang="de-DE" dirty="0">
                <a:solidFill>
                  <a:srgbClr val="034EA2"/>
                </a:solidFill>
              </a:rPr>
              <a:t> </a:t>
            </a:r>
            <a:r>
              <a:rPr lang="de-DE" dirty="0" err="1">
                <a:solidFill>
                  <a:srgbClr val="034EA2"/>
                </a:solidFill>
              </a:rPr>
              <a:t>skills</a:t>
            </a:r>
            <a:endParaRPr lang="de-DE" dirty="0">
              <a:solidFill>
                <a:srgbClr val="034EA2"/>
              </a:solidFill>
            </a:endParaRPr>
          </a:p>
          <a:p>
            <a:pPr>
              <a:spcAft>
                <a:spcPts val="4200"/>
              </a:spcAft>
            </a:pPr>
            <a:r>
              <a:rPr lang="de-DE" dirty="0">
                <a:solidFill>
                  <a:srgbClr val="034EA2"/>
                </a:solidFill>
              </a:rPr>
              <a:t>		- digital </a:t>
            </a:r>
            <a:r>
              <a:rPr lang="de-DE" dirty="0" err="1">
                <a:solidFill>
                  <a:srgbClr val="034EA2"/>
                </a:solidFill>
              </a:rPr>
              <a:t>skills</a:t>
            </a:r>
            <a:endParaRPr lang="de-DE" dirty="0">
              <a:solidFill>
                <a:srgbClr val="034EA2"/>
              </a:solidFill>
            </a:endParaRPr>
          </a:p>
          <a:p>
            <a:pPr marL="457200" indent="-457200">
              <a:spcAft>
                <a:spcPts val="1200"/>
              </a:spcAft>
              <a:buFont typeface="Wingdings" panose="05000000000000000000" pitchFamily="2" charset="2"/>
              <a:buChar char="Ø"/>
            </a:pPr>
            <a:r>
              <a:rPr lang="de-DE" sz="2200" dirty="0"/>
              <a:t>Display </a:t>
            </a:r>
            <a:r>
              <a:rPr lang="de-DE" sz="2200" dirty="0" err="1"/>
              <a:t>the</a:t>
            </a:r>
            <a:r>
              <a:rPr lang="de-DE" sz="2200" dirty="0"/>
              <a:t> </a:t>
            </a:r>
            <a:r>
              <a:rPr lang="de-DE" sz="2200" dirty="0" err="1"/>
              <a:t>most</a:t>
            </a:r>
            <a:r>
              <a:rPr lang="de-DE" sz="2200" dirty="0"/>
              <a:t> </a:t>
            </a:r>
            <a:r>
              <a:rPr lang="de-DE" sz="2200" dirty="0" err="1"/>
              <a:t>wanted</a:t>
            </a:r>
            <a:r>
              <a:rPr lang="de-DE" sz="2200" dirty="0"/>
              <a:t> </a:t>
            </a:r>
            <a:r>
              <a:rPr lang="de-DE" sz="2200" dirty="0" err="1"/>
              <a:t>skills</a:t>
            </a:r>
            <a:r>
              <a:rPr lang="de-DE" sz="2200" dirty="0"/>
              <a:t> for </a:t>
            </a:r>
            <a:r>
              <a:rPr lang="de-DE" sz="2200" dirty="0" err="1"/>
              <a:t>each</a:t>
            </a:r>
            <a:r>
              <a:rPr lang="de-DE" sz="2200" dirty="0"/>
              <a:t> </a:t>
            </a:r>
            <a:r>
              <a:rPr lang="de-DE" sz="2200" dirty="0" err="1"/>
              <a:t>occupation</a:t>
            </a:r>
            <a:endParaRPr lang="de-DE" sz="2200" dirty="0"/>
          </a:p>
        </p:txBody>
      </p:sp>
      <p:sp>
        <p:nvSpPr>
          <p:cNvPr id="6" name="Rectangle 5"/>
          <p:cNvSpPr/>
          <p:nvPr/>
        </p:nvSpPr>
        <p:spPr>
          <a:xfrm>
            <a:off x="948812" y="4900478"/>
            <a:ext cx="11793888" cy="677108"/>
          </a:xfrm>
          <a:prstGeom prst="rect">
            <a:avLst/>
          </a:prstGeom>
        </p:spPr>
        <p:txBody>
          <a:bodyPr wrap="square">
            <a:spAutoFit/>
          </a:bodyPr>
          <a:lstStyle/>
          <a:p>
            <a:pPr lvl="0"/>
            <a:r>
              <a:rPr lang="fr-BE" u="sng" dirty="0">
                <a:hlinkClick r:id="rId2"/>
              </a:rPr>
              <a:t>https://ec.europa.eu/eurostat/statistics-explained/index.php?title=Job_vacancy_statistics</a:t>
            </a:r>
            <a:endParaRPr lang="en-US" i="1" dirty="0"/>
          </a:p>
          <a:p>
            <a:pPr>
              <a:spcAft>
                <a:spcPts val="1200"/>
              </a:spcAft>
            </a:pPr>
            <a:endParaRPr lang="de-DE" sz="2000" dirty="0">
              <a:solidFill>
                <a:srgbClr val="034EA2"/>
              </a:solidFill>
            </a:endParaRPr>
          </a:p>
        </p:txBody>
      </p:sp>
      <p:sp>
        <p:nvSpPr>
          <p:cNvPr id="5" name="Title 2">
            <a:extLst>
              <a:ext uri="{FF2B5EF4-FFF2-40B4-BE49-F238E27FC236}">
                <a16:creationId xmlns:a16="http://schemas.microsoft.com/office/drawing/2014/main" id="{D9FF1C16-9A04-2450-AB98-6FF7BA22A505}"/>
              </a:ext>
            </a:extLst>
          </p:cNvPr>
          <p:cNvSpPr txBox="1">
            <a:spLocks/>
          </p:cNvSpPr>
          <p:nvPr/>
        </p:nvSpPr>
        <p:spPr>
          <a:xfrm>
            <a:off x="948812" y="4048371"/>
            <a:ext cx="11150600" cy="599435"/>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z="2200" dirty="0">
                <a:solidFill>
                  <a:schemeClr val="tx1"/>
                </a:solidFill>
              </a:rPr>
              <a:t>For more information on labour </a:t>
            </a:r>
            <a:r>
              <a:rPr lang="en-IE" sz="2200" dirty="0" smtClean="0">
                <a:solidFill>
                  <a:schemeClr val="tx1"/>
                </a:solidFill>
              </a:rPr>
              <a:t>demand:</a:t>
            </a:r>
            <a:endParaRPr lang="en-IE" sz="2200" dirty="0">
              <a:solidFill>
                <a:schemeClr val="tx1"/>
              </a:solidFill>
            </a:endParaRPr>
          </a:p>
        </p:txBody>
      </p:sp>
    </p:spTree>
    <p:extLst>
      <p:ext uri="{BB962C8B-B14F-4D97-AF65-F5344CB8AC3E}">
        <p14:creationId xmlns:p14="http://schemas.microsoft.com/office/powerpoint/2010/main" val="342604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rmAutofit/>
          </a:bodyPr>
          <a:lstStyle/>
          <a:p>
            <a:pPr>
              <a:lnSpc>
                <a:spcPct val="90000"/>
              </a:lnSpc>
            </a:pPr>
            <a:r>
              <a:rPr lang="en-GB" sz="2200" dirty="0"/>
              <a:t>44% of EU employment was highly skilled in 2022</a:t>
            </a:r>
          </a:p>
          <a:p>
            <a:pPr>
              <a:lnSpc>
                <a:spcPct val="90000"/>
              </a:lnSpc>
            </a:pPr>
            <a:endParaRPr lang="en-GB" sz="2200" dirty="0"/>
          </a:p>
          <a:p>
            <a:pPr>
              <a:lnSpc>
                <a:spcPct val="90000"/>
              </a:lnSpc>
            </a:pPr>
            <a:r>
              <a:rPr lang="en-GB" sz="2200" dirty="0"/>
              <a:t>Bulgaria, Greece, and Romania had the shares &lt; 35%</a:t>
            </a:r>
          </a:p>
          <a:p>
            <a:pPr>
              <a:lnSpc>
                <a:spcPct val="90000"/>
              </a:lnSpc>
            </a:pPr>
            <a:endParaRPr lang="en-GB" sz="2200" dirty="0"/>
          </a:p>
          <a:p>
            <a:pPr>
              <a:lnSpc>
                <a:spcPct val="90000"/>
              </a:lnSpc>
            </a:pPr>
            <a:r>
              <a:rPr lang="en-GB" sz="2200" dirty="0"/>
              <a:t>Luxembourg, Sweden, the Netherlands, and Denmark ≥ 55%</a:t>
            </a:r>
            <a:br>
              <a:rPr lang="en-GB" sz="2200" dirty="0"/>
            </a:br>
            <a:endParaRPr lang="en-GB" sz="2200" dirty="0"/>
          </a:p>
        </p:txBody>
      </p:sp>
      <p:pic>
        <p:nvPicPr>
          <p:cNvPr id="5" name="Picture 4" descr="A map of europe with different colored countries/regions&#10;&#10;Description automatically generated">
            <a:extLst>
              <a:ext uri="{FF2B5EF4-FFF2-40B4-BE49-F238E27FC236}">
                <a16:creationId xmlns:a16="http://schemas.microsoft.com/office/drawing/2014/main" id="{C1264729-6889-AA67-00A8-D28D10D88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522" y="1125940"/>
            <a:ext cx="5673600" cy="5673600"/>
          </a:xfrm>
          <a:prstGeom prst="rect">
            <a:avLst/>
          </a:prstGeom>
          <a:noFill/>
        </p:spPr>
      </p:pic>
      <p:sp>
        <p:nvSpPr>
          <p:cNvPr id="2" name="Title 1"/>
          <p:cNvSpPr>
            <a:spLocks noGrp="1"/>
          </p:cNvSpPr>
          <p:nvPr>
            <p:ph type="title"/>
          </p:nvPr>
        </p:nvSpPr>
        <p:spPr>
          <a:xfrm>
            <a:off x="970722" y="482860"/>
            <a:ext cx="10515600" cy="782357"/>
          </a:xfrm>
        </p:spPr>
        <p:txBody>
          <a:bodyPr anchor="b">
            <a:normAutofit/>
          </a:bodyPr>
          <a:lstStyle/>
          <a:p>
            <a:r>
              <a:rPr lang="en-GB" sz="3400"/>
              <a:t>Highly skilled employment based on the occupation</a:t>
            </a:r>
          </a:p>
        </p:txBody>
      </p:sp>
    </p:spTree>
    <p:extLst>
      <p:ext uri="{BB962C8B-B14F-4D97-AF65-F5344CB8AC3E}">
        <p14:creationId xmlns:p14="http://schemas.microsoft.com/office/powerpoint/2010/main" val="105856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79F24-0B78-737D-71D0-DABBE262F371}"/>
              </a:ext>
            </a:extLst>
          </p:cNvPr>
          <p:cNvPicPr>
            <a:picLocks noChangeAspect="1"/>
          </p:cNvPicPr>
          <p:nvPr/>
        </p:nvPicPr>
        <p:blipFill>
          <a:blip r:embed="rId3"/>
          <a:stretch>
            <a:fillRect/>
          </a:stretch>
        </p:blipFill>
        <p:spPr>
          <a:xfrm>
            <a:off x="461750" y="1534828"/>
            <a:ext cx="5328000" cy="3516479"/>
          </a:xfrm>
          <a:prstGeom prst="rect">
            <a:avLst/>
          </a:prstGeom>
          <a:noFill/>
        </p:spPr>
      </p:pic>
      <p:sp>
        <p:nvSpPr>
          <p:cNvPr id="3" name="Content Placeholder 2"/>
          <p:cNvSpPr>
            <a:spLocks noGrp="1"/>
          </p:cNvSpPr>
          <p:nvPr>
            <p:ph sz="half" idx="2"/>
          </p:nvPr>
        </p:nvSpPr>
        <p:spPr>
          <a:xfrm>
            <a:off x="5913120" y="1534828"/>
            <a:ext cx="5328000" cy="1901644"/>
          </a:xfrm>
        </p:spPr>
        <p:txBody>
          <a:bodyPr>
            <a:normAutofit/>
          </a:bodyPr>
          <a:lstStyle/>
          <a:p>
            <a:pPr marL="447675">
              <a:buFont typeface="Wingdings" panose="05000000000000000000" pitchFamily="2" charset="2"/>
              <a:buChar char="ü"/>
            </a:pPr>
            <a:r>
              <a:rPr lang="en-GB" sz="1600" dirty="0"/>
              <a:t>Low level of education down 15% over 2012-2022</a:t>
            </a:r>
          </a:p>
          <a:p>
            <a:pPr marL="447675">
              <a:buFont typeface="Wingdings" panose="05000000000000000000" pitchFamily="2" charset="2"/>
              <a:buChar char="ü"/>
            </a:pPr>
            <a:r>
              <a:rPr lang="en-GB" sz="1600" dirty="0"/>
              <a:t>Medium level of education relatively stable</a:t>
            </a:r>
          </a:p>
          <a:p>
            <a:pPr marL="447675">
              <a:buFont typeface="Wingdings" panose="05000000000000000000" pitchFamily="2" charset="2"/>
              <a:buChar char="ü"/>
            </a:pPr>
            <a:r>
              <a:rPr lang="en-GB" sz="1600" dirty="0"/>
              <a:t>Tertiary education up 36%</a:t>
            </a:r>
            <a:br>
              <a:rPr lang="en-GB" sz="1600" dirty="0"/>
            </a:br>
            <a:endParaRPr lang="en-GB" sz="1600" dirty="0"/>
          </a:p>
        </p:txBody>
      </p:sp>
      <p:sp>
        <p:nvSpPr>
          <p:cNvPr id="2" name="Title 1"/>
          <p:cNvSpPr>
            <a:spLocks noGrp="1"/>
          </p:cNvSpPr>
          <p:nvPr>
            <p:ph type="title"/>
          </p:nvPr>
        </p:nvSpPr>
        <p:spPr>
          <a:xfrm>
            <a:off x="970722" y="482860"/>
            <a:ext cx="10515600" cy="782357"/>
          </a:xfrm>
        </p:spPr>
        <p:txBody>
          <a:bodyPr anchor="b">
            <a:normAutofit/>
          </a:bodyPr>
          <a:lstStyle/>
          <a:p>
            <a:r>
              <a:rPr lang="en-GB" dirty="0"/>
              <a:t>More people with a high level of education</a:t>
            </a:r>
          </a:p>
        </p:txBody>
      </p:sp>
      <p:pic>
        <p:nvPicPr>
          <p:cNvPr id="5" name="Picture 4">
            <a:extLst>
              <a:ext uri="{FF2B5EF4-FFF2-40B4-BE49-F238E27FC236}">
                <a16:creationId xmlns:a16="http://schemas.microsoft.com/office/drawing/2014/main" id="{FC484D31-B7CE-1A2F-64F3-37AE7D2A0F7B}"/>
              </a:ext>
            </a:extLst>
          </p:cNvPr>
          <p:cNvPicPr>
            <a:picLocks noChangeAspect="1"/>
          </p:cNvPicPr>
          <p:nvPr/>
        </p:nvPicPr>
        <p:blipFill>
          <a:blip r:embed="rId4"/>
          <a:stretch>
            <a:fillRect/>
          </a:stretch>
        </p:blipFill>
        <p:spPr>
          <a:xfrm>
            <a:off x="6593841" y="3292707"/>
            <a:ext cx="5339034" cy="3517200"/>
          </a:xfrm>
          <a:prstGeom prst="rect">
            <a:avLst/>
          </a:prstGeom>
        </p:spPr>
      </p:pic>
      <p:sp>
        <p:nvSpPr>
          <p:cNvPr id="6" name="Left Brace 5">
            <a:extLst>
              <a:ext uri="{FF2B5EF4-FFF2-40B4-BE49-F238E27FC236}">
                <a16:creationId xmlns:a16="http://schemas.microsoft.com/office/drawing/2014/main" id="{471A41A1-6793-BFFE-B8CC-2AC072743943}"/>
              </a:ext>
            </a:extLst>
          </p:cNvPr>
          <p:cNvSpPr/>
          <p:nvPr/>
        </p:nvSpPr>
        <p:spPr>
          <a:xfrm>
            <a:off x="5686698" y="1534828"/>
            <a:ext cx="272142" cy="13999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0" name="TextBox 9">
            <a:extLst>
              <a:ext uri="{FF2B5EF4-FFF2-40B4-BE49-F238E27FC236}">
                <a16:creationId xmlns:a16="http://schemas.microsoft.com/office/drawing/2014/main" id="{D9747887-D3F0-1562-B374-9BAB9E187CCA}"/>
              </a:ext>
            </a:extLst>
          </p:cNvPr>
          <p:cNvSpPr txBox="1"/>
          <p:nvPr/>
        </p:nvSpPr>
        <p:spPr>
          <a:xfrm>
            <a:off x="132522" y="5297922"/>
            <a:ext cx="6096000" cy="1077218"/>
          </a:xfrm>
          <a:prstGeom prst="rect">
            <a:avLst/>
          </a:prstGeom>
          <a:noFill/>
        </p:spPr>
        <p:txBody>
          <a:bodyPr wrap="square">
            <a:spAutoFit/>
          </a:bodyPr>
          <a:lstStyle/>
          <a:p>
            <a:pPr marL="285750" indent="-285750">
              <a:buFont typeface="Wingdings" panose="05000000000000000000" pitchFamily="2" charset="2"/>
              <a:buChar char="ü"/>
            </a:pPr>
            <a:r>
              <a:rPr lang="en-US" sz="1600" dirty="0"/>
              <a:t>Employment with tertiary education: 35% among men and 44% among women in 2022</a:t>
            </a:r>
          </a:p>
          <a:p>
            <a:pPr marL="285750" indent="-285750">
              <a:buFont typeface="Wingdings" panose="05000000000000000000" pitchFamily="2" charset="2"/>
              <a:buChar char="ü"/>
            </a:pPr>
            <a:r>
              <a:rPr lang="en-US" sz="1600" dirty="0"/>
              <a:t>Employment with medium vocational education: 39% among men and 33% among women</a:t>
            </a:r>
          </a:p>
        </p:txBody>
      </p:sp>
      <p:sp>
        <p:nvSpPr>
          <p:cNvPr id="12" name="Left Brace 11">
            <a:extLst>
              <a:ext uri="{FF2B5EF4-FFF2-40B4-BE49-F238E27FC236}">
                <a16:creationId xmlns:a16="http://schemas.microsoft.com/office/drawing/2014/main" id="{4488B194-1AC0-F345-BC71-6389973161B3}"/>
              </a:ext>
            </a:extLst>
          </p:cNvPr>
          <p:cNvSpPr/>
          <p:nvPr/>
        </p:nvSpPr>
        <p:spPr>
          <a:xfrm rot="10800000">
            <a:off x="6144668" y="5051307"/>
            <a:ext cx="272142" cy="13999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298298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482860"/>
            <a:ext cx="10515600" cy="782357"/>
          </a:xfrm>
        </p:spPr>
        <p:txBody>
          <a:bodyPr anchor="b">
            <a:normAutofit/>
          </a:bodyPr>
          <a:lstStyle/>
          <a:p>
            <a:r>
              <a:rPr lang="en-US" dirty="0"/>
              <a:t>What about the field of education?</a:t>
            </a:r>
            <a:endParaRPr lang="en-GB" dirty="0"/>
          </a:p>
        </p:txBody>
      </p:sp>
      <p:pic>
        <p:nvPicPr>
          <p:cNvPr id="7" name="Picture 6" descr="A graph of a person and person&#10;&#10;Description automatically generated">
            <a:extLst>
              <a:ext uri="{FF2B5EF4-FFF2-40B4-BE49-F238E27FC236}">
                <a16:creationId xmlns:a16="http://schemas.microsoft.com/office/drawing/2014/main" id="{63EDBD59-62B7-C200-C331-23FDCBA14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21" y="1359276"/>
            <a:ext cx="11147001" cy="4584323"/>
          </a:xfrm>
          <a:prstGeom prst="rect">
            <a:avLst/>
          </a:prstGeom>
        </p:spPr>
      </p:pic>
    </p:spTree>
    <p:extLst>
      <p:ext uri="{BB962C8B-B14F-4D97-AF65-F5344CB8AC3E}">
        <p14:creationId xmlns:p14="http://schemas.microsoft.com/office/powerpoint/2010/main" val="246440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1BE6E70A-B0ED-41CC-624D-1A938727D53F}"/>
              </a:ext>
            </a:extLst>
          </p:cNvPr>
          <p:cNvSpPr>
            <a:spLocks noGrp="1"/>
          </p:cNvSpPr>
          <p:nvPr>
            <p:ph sz="half" idx="1"/>
          </p:nvPr>
        </p:nvSpPr>
        <p:spPr>
          <a:xfrm>
            <a:off x="622126" y="5822444"/>
            <a:ext cx="10947748" cy="782357"/>
          </a:xfrm>
        </p:spPr>
        <p:txBody>
          <a:bodyPr/>
          <a:lstStyle/>
          <a:p>
            <a:pPr>
              <a:buFont typeface="Wingdings" panose="05000000000000000000" pitchFamily="2" charset="2"/>
              <a:buChar char="ü"/>
            </a:pPr>
            <a:r>
              <a:rPr lang="en-US" sz="1800" dirty="0"/>
              <a:t>The proportion of employed individuals with tertiary education working in occupations where such a high level of education is not required</a:t>
            </a:r>
          </a:p>
        </p:txBody>
      </p:sp>
      <p:pic>
        <p:nvPicPr>
          <p:cNvPr id="3" name="Picture 2">
            <a:extLst>
              <a:ext uri="{FF2B5EF4-FFF2-40B4-BE49-F238E27FC236}">
                <a16:creationId xmlns:a16="http://schemas.microsoft.com/office/drawing/2014/main" id="{F32D867B-1A98-C5DD-8E8C-12374CD42BC4}"/>
              </a:ext>
            </a:extLst>
          </p:cNvPr>
          <p:cNvPicPr>
            <a:picLocks noChangeAspect="1"/>
          </p:cNvPicPr>
          <p:nvPr/>
        </p:nvPicPr>
        <p:blipFill>
          <a:blip r:embed="rId3"/>
          <a:stretch>
            <a:fillRect/>
          </a:stretch>
        </p:blipFill>
        <p:spPr>
          <a:xfrm>
            <a:off x="2542785" y="1265217"/>
            <a:ext cx="6776580" cy="4461356"/>
          </a:xfrm>
          <a:prstGeom prst="rect">
            <a:avLst/>
          </a:prstGeom>
          <a:noFill/>
        </p:spPr>
      </p:pic>
      <p:sp>
        <p:nvSpPr>
          <p:cNvPr id="2" name="Title 1"/>
          <p:cNvSpPr>
            <a:spLocks noGrp="1"/>
          </p:cNvSpPr>
          <p:nvPr>
            <p:ph type="title"/>
          </p:nvPr>
        </p:nvSpPr>
        <p:spPr>
          <a:xfrm>
            <a:off x="970722" y="482860"/>
            <a:ext cx="10515600" cy="782357"/>
          </a:xfrm>
        </p:spPr>
        <p:txBody>
          <a:bodyPr anchor="b">
            <a:normAutofit/>
          </a:bodyPr>
          <a:lstStyle/>
          <a:p>
            <a:r>
              <a:rPr lang="en-GB" dirty="0"/>
              <a:t>What is overqualification rate?</a:t>
            </a:r>
          </a:p>
        </p:txBody>
      </p:sp>
      <p:sp>
        <p:nvSpPr>
          <p:cNvPr id="5" name="TextBox 4">
            <a:extLst>
              <a:ext uri="{FF2B5EF4-FFF2-40B4-BE49-F238E27FC236}">
                <a16:creationId xmlns:a16="http://schemas.microsoft.com/office/drawing/2014/main" id="{FD85EA03-96DF-1FFD-6457-A7E85AE1E447}"/>
              </a:ext>
            </a:extLst>
          </p:cNvPr>
          <p:cNvSpPr txBox="1"/>
          <p:nvPr/>
        </p:nvSpPr>
        <p:spPr>
          <a:xfrm>
            <a:off x="305391" y="2018567"/>
            <a:ext cx="1895367" cy="923330"/>
          </a:xfrm>
          <a:prstGeom prst="rect">
            <a:avLst/>
          </a:prstGeom>
          <a:noFill/>
        </p:spPr>
        <p:txBody>
          <a:bodyPr wrap="square" rtlCol="0">
            <a:spAutoFit/>
          </a:bodyPr>
          <a:lstStyle/>
          <a:p>
            <a:r>
              <a:rPr lang="en-US" dirty="0"/>
              <a:t>Highest rates in Spain, Greece, and Cyprus</a:t>
            </a:r>
            <a:endParaRPr lang="en-IE" dirty="0"/>
          </a:p>
        </p:txBody>
      </p:sp>
      <p:sp>
        <p:nvSpPr>
          <p:cNvPr id="6" name="TextBox 5">
            <a:extLst>
              <a:ext uri="{FF2B5EF4-FFF2-40B4-BE49-F238E27FC236}">
                <a16:creationId xmlns:a16="http://schemas.microsoft.com/office/drawing/2014/main" id="{5109FDE9-1120-87B9-1255-C16AD6A6F911}"/>
              </a:ext>
            </a:extLst>
          </p:cNvPr>
          <p:cNvSpPr txBox="1"/>
          <p:nvPr/>
        </p:nvSpPr>
        <p:spPr>
          <a:xfrm>
            <a:off x="9770166" y="3081573"/>
            <a:ext cx="2068946" cy="1754326"/>
          </a:xfrm>
          <a:prstGeom prst="rect">
            <a:avLst/>
          </a:prstGeom>
          <a:noFill/>
        </p:spPr>
        <p:txBody>
          <a:bodyPr wrap="square" rtlCol="0">
            <a:spAutoFit/>
          </a:bodyPr>
          <a:lstStyle/>
          <a:p>
            <a:r>
              <a:rPr lang="en-US" dirty="0"/>
              <a:t>Lowest rates in Luxembourg, Sweden, Denmark, and Czechia</a:t>
            </a:r>
          </a:p>
          <a:p>
            <a:endParaRPr lang="en-IE" dirty="0"/>
          </a:p>
        </p:txBody>
      </p:sp>
      <p:sp>
        <p:nvSpPr>
          <p:cNvPr id="7" name="Arrow: Right 6">
            <a:extLst>
              <a:ext uri="{FF2B5EF4-FFF2-40B4-BE49-F238E27FC236}">
                <a16:creationId xmlns:a16="http://schemas.microsoft.com/office/drawing/2014/main" id="{9897DEA4-2573-96FA-E87D-C6F9BD45676C}"/>
              </a:ext>
            </a:extLst>
          </p:cNvPr>
          <p:cNvSpPr/>
          <p:nvPr/>
        </p:nvSpPr>
        <p:spPr>
          <a:xfrm rot="16200000">
            <a:off x="834094" y="3196625"/>
            <a:ext cx="656600" cy="782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Arrow: Right 8">
            <a:extLst>
              <a:ext uri="{FF2B5EF4-FFF2-40B4-BE49-F238E27FC236}">
                <a16:creationId xmlns:a16="http://schemas.microsoft.com/office/drawing/2014/main" id="{739AF18B-3E5D-661F-E5E6-C6DF6B9B5637}"/>
              </a:ext>
            </a:extLst>
          </p:cNvPr>
          <p:cNvSpPr/>
          <p:nvPr/>
        </p:nvSpPr>
        <p:spPr>
          <a:xfrm rot="5400000">
            <a:off x="10520543" y="1955689"/>
            <a:ext cx="656600" cy="782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6749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477FB-E4FD-789B-7964-FF7D87A13526}"/>
              </a:ext>
            </a:extLst>
          </p:cNvPr>
          <p:cNvSpPr>
            <a:spLocks noGrp="1"/>
          </p:cNvSpPr>
          <p:nvPr>
            <p:ph type="ctrTitle"/>
          </p:nvPr>
        </p:nvSpPr>
        <p:spPr>
          <a:xfrm>
            <a:off x="1071350" y="2519265"/>
            <a:ext cx="10065224" cy="1622830"/>
          </a:xfrm>
        </p:spPr>
        <p:txBody>
          <a:bodyPr/>
          <a:lstStyle/>
          <a:p>
            <a:r>
              <a:rPr lang="de-AT" sz="5400" dirty="0"/>
              <a:t>Measuring Digital Skills in the EU</a:t>
            </a:r>
            <a:endParaRPr lang="en-IE" sz="5400" dirty="0"/>
          </a:p>
        </p:txBody>
      </p:sp>
      <p:sp>
        <p:nvSpPr>
          <p:cNvPr id="6" name="Subtitle 5">
            <a:extLst>
              <a:ext uri="{FF2B5EF4-FFF2-40B4-BE49-F238E27FC236}">
                <a16:creationId xmlns:a16="http://schemas.microsoft.com/office/drawing/2014/main" id="{F95B8F0F-EFB7-9CCF-98D1-307EFA15B4EA}"/>
              </a:ext>
            </a:extLst>
          </p:cNvPr>
          <p:cNvSpPr>
            <a:spLocks noGrp="1"/>
          </p:cNvSpPr>
          <p:nvPr>
            <p:ph type="subTitle" idx="1"/>
          </p:nvPr>
        </p:nvSpPr>
        <p:spPr/>
        <p:txBody>
          <a:bodyPr/>
          <a:lstStyle/>
          <a:p>
            <a:r>
              <a:rPr lang="de-AT" i="1" dirty="0"/>
              <a:t>Data from the EU surve</a:t>
            </a:r>
            <a:r>
              <a:rPr lang="en-GB" i="1" dirty="0"/>
              <a:t>y on the use of ICT </a:t>
            </a:r>
            <a:br>
              <a:rPr lang="en-GB" i="1" dirty="0"/>
            </a:br>
            <a:r>
              <a:rPr lang="en-GB" i="1" dirty="0"/>
              <a:t>in households and by individuals</a:t>
            </a:r>
            <a:endParaRPr lang="en-IE" i="1" dirty="0"/>
          </a:p>
        </p:txBody>
      </p:sp>
      <p:sp>
        <p:nvSpPr>
          <p:cNvPr id="7" name="Text Placeholder 6">
            <a:extLst>
              <a:ext uri="{FF2B5EF4-FFF2-40B4-BE49-F238E27FC236}">
                <a16:creationId xmlns:a16="http://schemas.microsoft.com/office/drawing/2014/main" id="{CB7D2985-2107-EDD1-67D6-DAC70285726F}"/>
              </a:ext>
            </a:extLst>
          </p:cNvPr>
          <p:cNvSpPr>
            <a:spLocks noGrp="1"/>
          </p:cNvSpPr>
          <p:nvPr>
            <p:ph type="body" sz="quarter" idx="13"/>
          </p:nvPr>
        </p:nvSpPr>
        <p:spPr>
          <a:xfrm>
            <a:off x="4861250" y="5557903"/>
            <a:ext cx="6275064" cy="528998"/>
          </a:xfrm>
        </p:spPr>
        <p:txBody>
          <a:bodyPr/>
          <a:lstStyle/>
          <a:p>
            <a:r>
              <a:rPr lang="en-GB" i="0" dirty="0"/>
              <a:t>Andrea ATTWENGER</a:t>
            </a:r>
            <a:r>
              <a:rPr lang="en-GB" dirty="0"/>
              <a:t/>
            </a:r>
            <a:br>
              <a:rPr lang="en-GB" dirty="0"/>
            </a:br>
            <a:endParaRPr lang="en-IE" dirty="0"/>
          </a:p>
        </p:txBody>
      </p:sp>
    </p:spTree>
    <p:extLst>
      <p:ext uri="{BB962C8B-B14F-4D97-AF65-F5344CB8AC3E}">
        <p14:creationId xmlns:p14="http://schemas.microsoft.com/office/powerpoint/2010/main" val="58687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62BE5-ADF1-5AD8-E17F-DB6C03A4A70E}"/>
              </a:ext>
            </a:extLst>
          </p:cNvPr>
          <p:cNvSpPr/>
          <p:nvPr/>
        </p:nvSpPr>
        <p:spPr>
          <a:xfrm>
            <a:off x="-1" y="-1"/>
            <a:ext cx="5615455" cy="6858001"/>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8" name="Straight Connector 7"/>
          <p:cNvCxnSpPr/>
          <p:nvPr/>
        </p:nvCxnSpPr>
        <p:spPr>
          <a:xfrm>
            <a:off x="5629869" y="-77984"/>
            <a:ext cx="0" cy="70139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79679" y="1249682"/>
            <a:ext cx="2723313" cy="510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idx="4294967295"/>
          </p:nvPr>
        </p:nvSpPr>
        <p:spPr>
          <a:xfrm>
            <a:off x="-1" y="277917"/>
            <a:ext cx="5615453" cy="782638"/>
          </a:xfrm>
        </p:spPr>
        <p:txBody>
          <a:bodyPr/>
          <a:lstStyle/>
          <a:p>
            <a:pPr algn="ctr"/>
            <a:r>
              <a:rPr lang="en-IE" b="1" spc="-150" dirty="0">
                <a:solidFill>
                  <a:schemeClr val="bg1"/>
                </a:solidFill>
              </a:rPr>
              <a:t>Digital Skills Indicator</a:t>
            </a:r>
            <a:endParaRPr lang="en-GB" b="1" spc="-150" dirty="0">
              <a:solidFill>
                <a:schemeClr val="bg1"/>
              </a:solidFill>
            </a:endParaRPr>
          </a:p>
        </p:txBody>
      </p:sp>
      <p:sp>
        <p:nvSpPr>
          <p:cNvPr id="25" name="TextBox 24">
            <a:extLst>
              <a:ext uri="{FF2B5EF4-FFF2-40B4-BE49-F238E27FC236}">
                <a16:creationId xmlns:a16="http://schemas.microsoft.com/office/drawing/2014/main" id="{68C32998-6ADB-2798-F6F0-76D75C168A14}"/>
              </a:ext>
            </a:extLst>
          </p:cNvPr>
          <p:cNvSpPr txBox="1"/>
          <p:nvPr/>
        </p:nvSpPr>
        <p:spPr>
          <a:xfrm>
            <a:off x="10104017" y="4473107"/>
            <a:ext cx="2015687" cy="1277273"/>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Safety</a:t>
            </a:r>
          </a:p>
          <a:p>
            <a:pPr>
              <a:buClr>
                <a:schemeClr val="accent2"/>
              </a:buClr>
            </a:pPr>
            <a:r>
              <a:rPr lang="en-IE" sz="1100" dirty="0">
                <a:solidFill>
                  <a:schemeClr val="tx1">
                    <a:lumMod val="60000"/>
                    <a:lumOff val="40000"/>
                  </a:schemeClr>
                </a:solidFill>
              </a:rPr>
              <a:t>e.g. managing access to personal data, changing cookie settings</a:t>
            </a:r>
          </a:p>
          <a:p>
            <a:endParaRPr lang="en-GB" dirty="0"/>
          </a:p>
        </p:txBody>
      </p:sp>
      <p:sp>
        <p:nvSpPr>
          <p:cNvPr id="33" name="Content Placeholder 1">
            <a:extLst>
              <a:ext uri="{FF2B5EF4-FFF2-40B4-BE49-F238E27FC236}">
                <a16:creationId xmlns:a16="http://schemas.microsoft.com/office/drawing/2014/main" id="{F8FED9D6-50B9-B37E-C969-1A8A7E02E6EA}"/>
              </a:ext>
            </a:extLst>
          </p:cNvPr>
          <p:cNvSpPr txBox="1">
            <a:spLocks/>
          </p:cNvSpPr>
          <p:nvPr/>
        </p:nvSpPr>
        <p:spPr>
          <a:xfrm>
            <a:off x="150829" y="1531189"/>
            <a:ext cx="5048902" cy="38895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IE" dirty="0">
                <a:solidFill>
                  <a:schemeClr val="bg1"/>
                </a:solidFill>
              </a:rPr>
              <a:t>based on the </a:t>
            </a:r>
            <a:r>
              <a:rPr lang="en-IE" i="1" dirty="0">
                <a:solidFill>
                  <a:schemeClr val="bg1"/>
                </a:solidFill>
              </a:rPr>
              <a:t>Digital Competence Framework for Citizens</a:t>
            </a:r>
            <a:r>
              <a:rPr lang="en-IE" dirty="0">
                <a:solidFill>
                  <a:schemeClr val="bg1"/>
                </a:solidFill>
              </a:rPr>
              <a:t> (</a:t>
            </a:r>
            <a:r>
              <a:rPr lang="en-IE" dirty="0">
                <a:solidFill>
                  <a:schemeClr val="bg1"/>
                </a:solidFill>
                <a:hlinkClick r:id="rId3">
                  <a:extLst>
                    <a:ext uri="{A12FA001-AC4F-418D-AE19-62706E023703}">
                      <ahyp:hlinkClr xmlns:ahyp="http://schemas.microsoft.com/office/drawing/2018/hyperlinkcolor" xmlns="" val="tx"/>
                    </a:ext>
                  </a:extLst>
                </a:hlinkClick>
              </a:rPr>
              <a:t>DigComp</a:t>
            </a:r>
            <a:r>
              <a:rPr lang="en-IE" dirty="0">
                <a:solidFill>
                  <a:schemeClr val="bg1"/>
                </a:solidFill>
              </a:rPr>
              <a:t>)</a:t>
            </a:r>
          </a:p>
          <a:p>
            <a:pPr>
              <a:buClr>
                <a:srgbClr val="FFC000"/>
              </a:buClr>
            </a:pPr>
            <a:r>
              <a:rPr lang="en-IE" dirty="0">
                <a:solidFill>
                  <a:schemeClr val="bg1"/>
                </a:solidFill>
              </a:rPr>
              <a:t>5 dimensions with several component activities each</a:t>
            </a:r>
          </a:p>
          <a:p>
            <a:pPr>
              <a:buClr>
                <a:srgbClr val="FFC000"/>
              </a:buClr>
            </a:pPr>
            <a:r>
              <a:rPr lang="en-IE" dirty="0">
                <a:solidFill>
                  <a:schemeClr val="bg1"/>
                </a:solidFill>
              </a:rPr>
              <a:t>Digital Decade Key Performance Indicator (until 2030): </a:t>
            </a:r>
            <a:br>
              <a:rPr lang="en-IE" dirty="0">
                <a:solidFill>
                  <a:schemeClr val="bg1"/>
                </a:solidFill>
              </a:rPr>
            </a:br>
            <a:r>
              <a:rPr lang="en-IE" b="1" dirty="0">
                <a:solidFill>
                  <a:schemeClr val="bg1"/>
                </a:solidFill>
              </a:rPr>
              <a:t>80% of the EU population with at least basic digital skills</a:t>
            </a:r>
            <a:endParaRPr lang="en-IE" dirty="0">
              <a:solidFill>
                <a:schemeClr val="bg1"/>
              </a:solidFill>
            </a:endParaRPr>
          </a:p>
          <a:p>
            <a:pPr>
              <a:buClr>
                <a:srgbClr val="FFC000"/>
              </a:buClr>
            </a:pPr>
            <a:r>
              <a:rPr lang="en-IE" i="1" dirty="0">
                <a:solidFill>
                  <a:schemeClr val="bg1"/>
                </a:solidFill>
              </a:rPr>
              <a:t>“at least basic” </a:t>
            </a:r>
            <a:r>
              <a:rPr lang="en-IE" dirty="0">
                <a:solidFill>
                  <a:schemeClr val="bg1"/>
                </a:solidFill>
              </a:rPr>
              <a:t>= at least one activity per dimension</a:t>
            </a:r>
            <a:endParaRPr lang="en-IE" i="1" dirty="0">
              <a:solidFill>
                <a:schemeClr val="bg1"/>
              </a:solidFill>
            </a:endParaRPr>
          </a:p>
          <a:p>
            <a:pPr>
              <a:buClr>
                <a:srgbClr val="FFC000"/>
              </a:buClr>
            </a:pPr>
            <a:endParaRPr lang="en-IE" dirty="0">
              <a:solidFill>
                <a:schemeClr val="bg1"/>
              </a:solidFill>
            </a:endParaRPr>
          </a:p>
          <a:p>
            <a:pPr>
              <a:buClr>
                <a:srgbClr val="FFC000"/>
              </a:buClr>
            </a:pPr>
            <a:endParaRPr lang="en-GB" dirty="0">
              <a:solidFill>
                <a:schemeClr val="bg1"/>
              </a:solidFill>
            </a:endParaRPr>
          </a:p>
        </p:txBody>
      </p:sp>
      <p:grpSp>
        <p:nvGrpSpPr>
          <p:cNvPr id="65" name="Group 64">
            <a:extLst>
              <a:ext uri="{FF2B5EF4-FFF2-40B4-BE49-F238E27FC236}">
                <a16:creationId xmlns:a16="http://schemas.microsoft.com/office/drawing/2014/main" id="{5211A899-4BCF-1F1A-01CB-412FB29537EB}"/>
              </a:ext>
            </a:extLst>
          </p:cNvPr>
          <p:cNvGrpSpPr/>
          <p:nvPr/>
        </p:nvGrpSpPr>
        <p:grpSpPr>
          <a:xfrm>
            <a:off x="5552537" y="1367877"/>
            <a:ext cx="6646029" cy="4110949"/>
            <a:chOff x="5552537" y="1367877"/>
            <a:chExt cx="6646029" cy="4110949"/>
          </a:xfrm>
        </p:grpSpPr>
        <p:sp>
          <p:nvSpPr>
            <p:cNvPr id="6" name="TextBox 5">
              <a:extLst>
                <a:ext uri="{FF2B5EF4-FFF2-40B4-BE49-F238E27FC236}">
                  <a16:creationId xmlns:a16="http://schemas.microsoft.com/office/drawing/2014/main" id="{9411FD08-1246-1CB3-7261-CB5EBA2C71E7}"/>
                </a:ext>
              </a:extLst>
            </p:cNvPr>
            <p:cNvSpPr txBox="1"/>
            <p:nvPr/>
          </p:nvSpPr>
          <p:spPr>
            <a:xfrm>
              <a:off x="5604785" y="3705119"/>
              <a:ext cx="2084546" cy="1061829"/>
            </a:xfrm>
            <a:prstGeom prst="rect">
              <a:avLst/>
            </a:prstGeom>
            <a:noFill/>
          </p:spPr>
          <p:txBody>
            <a:bodyPr wrap="square" rtlCol="0">
              <a:spAutoFit/>
            </a:bodyPr>
            <a:lstStyle/>
            <a:p>
              <a:pPr lvl="0">
                <a:spcAft>
                  <a:spcPts val="600"/>
                </a:spcAft>
              </a:pPr>
              <a:r>
                <a:rPr lang="en-GB" b="1" dirty="0">
                  <a:latin typeface="Arial" panose="020B0604020202020204" pitchFamily="34" charset="0"/>
                  <a:cs typeface="Arial" panose="020B0604020202020204" pitchFamily="34" charset="0"/>
                </a:rPr>
                <a:t>Digital content creation</a:t>
              </a:r>
              <a:endParaRPr lang="en-GB" sz="1800" b="1" dirty="0">
                <a:solidFill>
                  <a:schemeClr val="tx1"/>
                </a:solidFill>
                <a:latin typeface="Arial" panose="020B0604020202020204" pitchFamily="34" charset="0"/>
                <a:cs typeface="Arial" panose="020B0604020202020204" pitchFamily="34" charset="0"/>
              </a:endParaRPr>
            </a:p>
            <a:p>
              <a:pPr>
                <a:buClr>
                  <a:schemeClr val="accent2"/>
                </a:buClr>
              </a:pPr>
              <a:r>
                <a:rPr lang="en-GB" sz="1100" dirty="0">
                  <a:solidFill>
                    <a:schemeClr val="tx1">
                      <a:lumMod val="60000"/>
                      <a:lumOff val="40000"/>
                    </a:schemeClr>
                  </a:solidFill>
                </a:rPr>
                <a:t>e.g. using Word or Excel, writing code</a:t>
              </a:r>
            </a:p>
          </p:txBody>
        </p:sp>
        <p:cxnSp>
          <p:nvCxnSpPr>
            <p:cNvPr id="21" name="Straight Connector 20">
              <a:extLst>
                <a:ext uri="{FF2B5EF4-FFF2-40B4-BE49-F238E27FC236}">
                  <a16:creationId xmlns:a16="http://schemas.microsoft.com/office/drawing/2014/main" id="{28B4BF53-3153-A130-956F-DCAE23C6F47F}"/>
                </a:ext>
              </a:extLst>
            </p:cNvPr>
            <p:cNvCxnSpPr/>
            <p:nvPr/>
          </p:nvCxnSpPr>
          <p:spPr bwMode="auto">
            <a:xfrm flipH="1">
              <a:off x="9919423" y="3018901"/>
              <a:ext cx="1963063" cy="0"/>
            </a:xfrm>
            <a:prstGeom prst="line">
              <a:avLst/>
            </a:prstGeom>
            <a:noFill/>
            <a:ln w="19050" cap="flat" cmpd="sng" algn="ctr">
              <a:solidFill>
                <a:schemeClr val="tx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04FA6A90-F0ED-8642-9FAC-EE60DB147DDF}"/>
                </a:ext>
              </a:extLst>
            </p:cNvPr>
            <p:cNvSpPr txBox="1"/>
            <p:nvPr/>
          </p:nvSpPr>
          <p:spPr>
            <a:xfrm>
              <a:off x="10095462" y="1409128"/>
              <a:ext cx="2103104" cy="1061829"/>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Communication and collaboration</a:t>
              </a:r>
            </a:p>
            <a:p>
              <a:pPr>
                <a:spcAft>
                  <a:spcPts val="600"/>
                </a:spcAft>
              </a:pPr>
              <a:r>
                <a:rPr lang="en-GB" sz="1100" dirty="0">
                  <a:solidFill>
                    <a:schemeClr val="tx1">
                      <a:lumMod val="60000"/>
                      <a:lumOff val="40000"/>
                    </a:schemeClr>
                  </a:solidFill>
                </a:rPr>
                <a:t>e.g. e-mails, instant messaging</a:t>
              </a:r>
            </a:p>
          </p:txBody>
        </p:sp>
        <p:cxnSp>
          <p:nvCxnSpPr>
            <p:cNvPr id="26" name="Straight Connector 25">
              <a:extLst>
                <a:ext uri="{FF2B5EF4-FFF2-40B4-BE49-F238E27FC236}">
                  <a16:creationId xmlns:a16="http://schemas.microsoft.com/office/drawing/2014/main" id="{C43DEC96-94AE-B9AE-F926-82599A35316C}"/>
                </a:ext>
              </a:extLst>
            </p:cNvPr>
            <p:cNvCxnSpPr/>
            <p:nvPr/>
          </p:nvCxnSpPr>
          <p:spPr bwMode="auto">
            <a:xfrm>
              <a:off x="5950248" y="4875209"/>
              <a:ext cx="2249718" cy="0"/>
            </a:xfrm>
            <a:prstGeom prst="line">
              <a:avLst/>
            </a:prstGeom>
            <a:noFill/>
            <a:ln w="19050"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28BC811C-693A-584B-1662-9B540025CF4C}"/>
                </a:ext>
              </a:extLst>
            </p:cNvPr>
            <p:cNvCxnSpPr/>
            <p:nvPr/>
          </p:nvCxnSpPr>
          <p:spPr>
            <a:xfrm flipV="1">
              <a:off x="8199966" y="4669091"/>
              <a:ext cx="151494" cy="206118"/>
            </a:xfrm>
            <a:prstGeom prst="line">
              <a:avLst/>
            </a:prstGeom>
            <a:noFill/>
            <a:ln w="19050" cap="flat" cmpd="sng" algn="ctr">
              <a:solidFill>
                <a:schemeClr val="accent4"/>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a:extLst>
                <a:ext uri="{FF2B5EF4-FFF2-40B4-BE49-F238E27FC236}">
                  <a16:creationId xmlns:a16="http://schemas.microsoft.com/office/drawing/2014/main" id="{054830D9-117B-26B8-7296-76BBBE10C278}"/>
                </a:ext>
              </a:extLst>
            </p:cNvPr>
            <p:cNvGrpSpPr/>
            <p:nvPr/>
          </p:nvGrpSpPr>
          <p:grpSpPr>
            <a:xfrm>
              <a:off x="7635622" y="1586903"/>
              <a:ext cx="2459841" cy="3684191"/>
              <a:chOff x="7944224" y="1827983"/>
              <a:chExt cx="1912431" cy="2914811"/>
            </a:xfrm>
          </p:grpSpPr>
          <p:sp>
            <p:nvSpPr>
              <p:cNvPr id="13" name="Hexagon 12">
                <a:extLst>
                  <a:ext uri="{FF2B5EF4-FFF2-40B4-BE49-F238E27FC236}">
                    <a16:creationId xmlns:a16="http://schemas.microsoft.com/office/drawing/2014/main" id="{72526592-36E2-879E-780C-DFA85CBB0CB9}"/>
                  </a:ext>
                </a:extLst>
              </p:cNvPr>
              <p:cNvSpPr/>
              <p:nvPr/>
            </p:nvSpPr>
            <p:spPr>
              <a:xfrm>
                <a:off x="7944224" y="2318739"/>
                <a:ext cx="1040980" cy="92805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034D7E84-407E-8692-347F-96B3BC3AC511}"/>
                  </a:ext>
                </a:extLst>
              </p:cNvPr>
              <p:cNvGrpSpPr/>
              <p:nvPr/>
            </p:nvGrpSpPr>
            <p:grpSpPr>
              <a:xfrm>
                <a:off x="8815674" y="1827983"/>
                <a:ext cx="1040980" cy="928056"/>
                <a:chOff x="7072773" y="1833120"/>
                <a:chExt cx="1040980" cy="928056"/>
              </a:xfrm>
            </p:grpSpPr>
            <p:sp>
              <p:nvSpPr>
                <p:cNvPr id="12" name="Hexagon 11">
                  <a:extLst>
                    <a:ext uri="{FF2B5EF4-FFF2-40B4-BE49-F238E27FC236}">
                      <a16:creationId xmlns:a16="http://schemas.microsoft.com/office/drawing/2014/main" id="{A3D977CC-2B21-C87D-ADA7-3F461EFFB986}"/>
                    </a:ext>
                  </a:extLst>
                </p:cNvPr>
                <p:cNvSpPr/>
                <p:nvPr/>
              </p:nvSpPr>
              <p:spPr>
                <a:xfrm>
                  <a:off x="7072773" y="1833120"/>
                  <a:ext cx="1040980" cy="92805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BCF5A3C0-3EAE-CF28-4D9B-6F38B2BD5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332" y="2011694"/>
                  <a:ext cx="564262" cy="583541"/>
                </a:xfrm>
                <a:prstGeom prst="rect">
                  <a:avLst/>
                </a:prstGeom>
              </p:spPr>
            </p:pic>
          </p:grpSp>
          <p:grpSp>
            <p:nvGrpSpPr>
              <p:cNvPr id="36" name="Group 35">
                <a:extLst>
                  <a:ext uri="{FF2B5EF4-FFF2-40B4-BE49-F238E27FC236}">
                    <a16:creationId xmlns:a16="http://schemas.microsoft.com/office/drawing/2014/main" id="{7D0BB891-D1E7-AF8A-C4D7-DA61C8301FE6}"/>
                  </a:ext>
                </a:extLst>
              </p:cNvPr>
              <p:cNvGrpSpPr/>
              <p:nvPr/>
            </p:nvGrpSpPr>
            <p:grpSpPr>
              <a:xfrm>
                <a:off x="8212605" y="2537323"/>
                <a:ext cx="1644050" cy="1211383"/>
                <a:chOff x="8212605" y="2537323"/>
                <a:chExt cx="1644050" cy="1211383"/>
              </a:xfrm>
            </p:grpSpPr>
            <p:sp>
              <p:nvSpPr>
                <p:cNvPr id="16" name="Hexagon 15">
                  <a:extLst>
                    <a:ext uri="{FF2B5EF4-FFF2-40B4-BE49-F238E27FC236}">
                      <a16:creationId xmlns:a16="http://schemas.microsoft.com/office/drawing/2014/main" id="{140BB81A-6A5B-BA43-972B-55C6F9EA98D7}"/>
                    </a:ext>
                  </a:extLst>
                </p:cNvPr>
                <p:cNvSpPr/>
                <p:nvPr/>
              </p:nvSpPr>
              <p:spPr>
                <a:xfrm>
                  <a:off x="8815675" y="2820650"/>
                  <a:ext cx="1040980" cy="92805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4B45F61-B092-9749-E375-586D4F3F5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2605" y="2537323"/>
                  <a:ext cx="518211" cy="535917"/>
                </a:xfrm>
                <a:prstGeom prst="rect">
                  <a:avLst/>
                </a:prstGeom>
              </p:spPr>
            </p:pic>
          </p:grpSp>
          <p:grpSp>
            <p:nvGrpSpPr>
              <p:cNvPr id="38" name="Group 37">
                <a:extLst>
                  <a:ext uri="{FF2B5EF4-FFF2-40B4-BE49-F238E27FC236}">
                    <a16:creationId xmlns:a16="http://schemas.microsoft.com/office/drawing/2014/main" id="{F57FF730-DE7F-5449-F0DB-86FCE613724C}"/>
                  </a:ext>
                </a:extLst>
              </p:cNvPr>
              <p:cNvGrpSpPr/>
              <p:nvPr/>
            </p:nvGrpSpPr>
            <p:grpSpPr>
              <a:xfrm>
                <a:off x="8815674" y="3814738"/>
                <a:ext cx="1040980" cy="928056"/>
                <a:chOff x="7950315" y="5314374"/>
                <a:chExt cx="1040980" cy="928056"/>
              </a:xfrm>
            </p:grpSpPr>
            <p:sp>
              <p:nvSpPr>
                <p:cNvPr id="14" name="Hexagon 13">
                  <a:extLst>
                    <a:ext uri="{FF2B5EF4-FFF2-40B4-BE49-F238E27FC236}">
                      <a16:creationId xmlns:a16="http://schemas.microsoft.com/office/drawing/2014/main" id="{50F4B804-C878-FECD-6366-A85DFCA9B49A}"/>
                    </a:ext>
                  </a:extLst>
                </p:cNvPr>
                <p:cNvSpPr/>
                <p:nvPr/>
              </p:nvSpPr>
              <p:spPr>
                <a:xfrm>
                  <a:off x="7950315" y="5314374"/>
                  <a:ext cx="1040980" cy="92805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7C9ABC20-8B1C-6FA1-91C7-278F12E338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9067" y="5423097"/>
                  <a:ext cx="647489" cy="669611"/>
                </a:xfrm>
                <a:prstGeom prst="rect">
                  <a:avLst/>
                </a:prstGeom>
              </p:spPr>
            </p:pic>
          </p:grpSp>
          <p:sp>
            <p:nvSpPr>
              <p:cNvPr id="15" name="Hexagon 14">
                <a:extLst>
                  <a:ext uri="{FF2B5EF4-FFF2-40B4-BE49-F238E27FC236}">
                    <a16:creationId xmlns:a16="http://schemas.microsoft.com/office/drawing/2014/main" id="{3B294C3E-57FE-4D49-0CD1-1846D0B143A6}"/>
                  </a:ext>
                </a:extLst>
              </p:cNvPr>
              <p:cNvSpPr/>
              <p:nvPr/>
            </p:nvSpPr>
            <p:spPr>
              <a:xfrm>
                <a:off x="7944224" y="3322561"/>
                <a:ext cx="1040980" cy="92805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3A5EB3DE-3AC2-E9F0-8EE6-2CAFF4EE1115}"/>
                </a:ext>
              </a:extLst>
            </p:cNvPr>
            <p:cNvSpPr txBox="1"/>
            <p:nvPr/>
          </p:nvSpPr>
          <p:spPr>
            <a:xfrm>
              <a:off x="5552537" y="2068154"/>
              <a:ext cx="2167630" cy="1061829"/>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Information and data literacy</a:t>
              </a:r>
            </a:p>
            <a:p>
              <a:pPr lvl="0">
                <a:spcAft>
                  <a:spcPts val="600"/>
                </a:spcAft>
              </a:pPr>
              <a:r>
                <a:rPr lang="en-GB" sz="1100" dirty="0">
                  <a:solidFill>
                    <a:schemeClr val="tx1">
                      <a:lumMod val="60000"/>
                      <a:lumOff val="40000"/>
                    </a:schemeClr>
                  </a:solidFill>
                </a:rPr>
                <a:t>e.g. finding information, fact checking</a:t>
              </a:r>
            </a:p>
          </p:txBody>
        </p:sp>
        <p:grpSp>
          <p:nvGrpSpPr>
            <p:cNvPr id="45" name="Group 44">
              <a:extLst>
                <a:ext uri="{FF2B5EF4-FFF2-40B4-BE49-F238E27FC236}">
                  <a16:creationId xmlns:a16="http://schemas.microsoft.com/office/drawing/2014/main" id="{6415D69C-D486-CEF2-090D-FE2024D32243}"/>
                </a:ext>
              </a:extLst>
            </p:cNvPr>
            <p:cNvGrpSpPr/>
            <p:nvPr/>
          </p:nvGrpSpPr>
          <p:grpSpPr>
            <a:xfrm>
              <a:off x="5580167" y="2008093"/>
              <a:ext cx="2810481" cy="184580"/>
              <a:chOff x="5436367" y="2000622"/>
              <a:chExt cx="2810481" cy="184580"/>
            </a:xfrm>
          </p:grpSpPr>
          <p:cxnSp>
            <p:nvCxnSpPr>
              <p:cNvPr id="29" name="Straight Connector 28">
                <a:extLst>
                  <a:ext uri="{FF2B5EF4-FFF2-40B4-BE49-F238E27FC236}">
                    <a16:creationId xmlns:a16="http://schemas.microsoft.com/office/drawing/2014/main" id="{282A419C-3A43-0E6B-E53F-B3DBC77AC206}"/>
                  </a:ext>
                </a:extLst>
              </p:cNvPr>
              <p:cNvCxnSpPr/>
              <p:nvPr/>
            </p:nvCxnSpPr>
            <p:spPr bwMode="auto">
              <a:xfrm flipH="1" flipV="1">
                <a:off x="5436367" y="2000622"/>
                <a:ext cx="2561776" cy="7794"/>
              </a:xfrm>
              <a:prstGeom prst="line">
                <a:avLst/>
              </a:prstGeom>
              <a:noFill/>
              <a:ln w="1905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C4A62284-6CBC-CC3C-6C32-F0C7FF96F3D3}"/>
                  </a:ext>
                </a:extLst>
              </p:cNvPr>
              <p:cNvCxnSpPr/>
              <p:nvPr/>
            </p:nvCxnSpPr>
            <p:spPr>
              <a:xfrm>
                <a:off x="7998143" y="2008416"/>
                <a:ext cx="248705" cy="176786"/>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TextBox 51">
              <a:extLst>
                <a:ext uri="{FF2B5EF4-FFF2-40B4-BE49-F238E27FC236}">
                  <a16:creationId xmlns:a16="http://schemas.microsoft.com/office/drawing/2014/main" id="{033A67B7-15F9-71BE-269C-5A5AF6470106}"/>
                </a:ext>
              </a:extLst>
            </p:cNvPr>
            <p:cNvSpPr txBox="1"/>
            <p:nvPr/>
          </p:nvSpPr>
          <p:spPr>
            <a:xfrm>
              <a:off x="10122508" y="3029119"/>
              <a:ext cx="1997197" cy="1061829"/>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Problem solving</a:t>
              </a:r>
            </a:p>
            <a:p>
              <a:pPr>
                <a:buClr>
                  <a:schemeClr val="accent2"/>
                </a:buClr>
              </a:pPr>
              <a:r>
                <a:rPr lang="en-IE" sz="1100" dirty="0">
                  <a:solidFill>
                    <a:schemeClr val="tx1">
                      <a:lumMod val="60000"/>
                      <a:lumOff val="40000"/>
                    </a:schemeClr>
                  </a:solidFill>
                </a:rPr>
                <a:t>e.g. online learning, changing software settings</a:t>
              </a:r>
            </a:p>
            <a:p>
              <a:endParaRPr lang="en-GB" dirty="0"/>
            </a:p>
          </p:txBody>
        </p:sp>
        <p:grpSp>
          <p:nvGrpSpPr>
            <p:cNvPr id="57" name="Group 56">
              <a:extLst>
                <a:ext uri="{FF2B5EF4-FFF2-40B4-BE49-F238E27FC236}">
                  <a16:creationId xmlns:a16="http://schemas.microsoft.com/office/drawing/2014/main" id="{57D81D87-1B68-FCA4-266D-C226C04A0AD1}"/>
                </a:ext>
              </a:extLst>
            </p:cNvPr>
            <p:cNvGrpSpPr/>
            <p:nvPr/>
          </p:nvGrpSpPr>
          <p:grpSpPr>
            <a:xfrm flipH="1">
              <a:off x="9649903" y="1367877"/>
              <a:ext cx="2232582" cy="199453"/>
              <a:chOff x="5436367" y="2000622"/>
              <a:chExt cx="2810481" cy="184580"/>
            </a:xfrm>
          </p:grpSpPr>
          <p:cxnSp>
            <p:nvCxnSpPr>
              <p:cNvPr id="58" name="Straight Connector 57">
                <a:extLst>
                  <a:ext uri="{FF2B5EF4-FFF2-40B4-BE49-F238E27FC236}">
                    <a16:creationId xmlns:a16="http://schemas.microsoft.com/office/drawing/2014/main" id="{E8A2602B-3F43-BDEA-E133-21A2BDCC39E2}"/>
                  </a:ext>
                </a:extLst>
              </p:cNvPr>
              <p:cNvCxnSpPr/>
              <p:nvPr/>
            </p:nvCxnSpPr>
            <p:spPr bwMode="auto">
              <a:xfrm flipH="1" flipV="1">
                <a:off x="5436367" y="2000622"/>
                <a:ext cx="2561776" cy="7794"/>
              </a:xfrm>
              <a:prstGeom prst="lin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a:extLst>
                  <a:ext uri="{FF2B5EF4-FFF2-40B4-BE49-F238E27FC236}">
                    <a16:creationId xmlns:a16="http://schemas.microsoft.com/office/drawing/2014/main" id="{632378E6-98C9-0415-DAE2-CF5E5222D8F0}"/>
                  </a:ext>
                </a:extLst>
              </p:cNvPr>
              <p:cNvCxnSpPr/>
              <p:nvPr/>
            </p:nvCxnSpPr>
            <p:spPr>
              <a:xfrm>
                <a:off x="7998143" y="2008416"/>
                <a:ext cx="248705" cy="176786"/>
              </a:xfrm>
              <a:prstGeom prst="line">
                <a:avLst/>
              </a:prstGeom>
              <a:noFill/>
              <a:ln w="19050" cap="flat" cmpd="sng" algn="ctr">
                <a:solidFill>
                  <a:schemeClr val="accent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 name="Group 59">
              <a:extLst>
                <a:ext uri="{FF2B5EF4-FFF2-40B4-BE49-F238E27FC236}">
                  <a16:creationId xmlns:a16="http://schemas.microsoft.com/office/drawing/2014/main" id="{33DC7A6C-6AB9-EB30-3069-FE2328002F0C}"/>
                </a:ext>
              </a:extLst>
            </p:cNvPr>
            <p:cNvGrpSpPr/>
            <p:nvPr/>
          </p:nvGrpSpPr>
          <p:grpSpPr>
            <a:xfrm flipH="1" flipV="1">
              <a:off x="9748686" y="5279373"/>
              <a:ext cx="2232582" cy="199453"/>
              <a:chOff x="5436367" y="2000622"/>
              <a:chExt cx="2810481" cy="184580"/>
            </a:xfrm>
          </p:grpSpPr>
          <p:cxnSp>
            <p:nvCxnSpPr>
              <p:cNvPr id="61" name="Straight Connector 60">
                <a:extLst>
                  <a:ext uri="{FF2B5EF4-FFF2-40B4-BE49-F238E27FC236}">
                    <a16:creationId xmlns:a16="http://schemas.microsoft.com/office/drawing/2014/main" id="{5C309D48-6D1B-0788-3C4B-596C6AC59009}"/>
                  </a:ext>
                </a:extLst>
              </p:cNvPr>
              <p:cNvCxnSpPr/>
              <p:nvPr/>
            </p:nvCxnSpPr>
            <p:spPr bwMode="auto">
              <a:xfrm flipH="1" flipV="1">
                <a:off x="5436367" y="2000622"/>
                <a:ext cx="2561776" cy="7794"/>
              </a:xfrm>
              <a:prstGeom prst="line">
                <a:avLst/>
              </a:prstGeom>
              <a:noFill/>
              <a:ln w="19050" cap="flat" cmpd="sng" algn="ctr">
                <a:solidFill>
                  <a:srgbClr val="4BC5D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31BB3AF-DB01-4151-F6E5-B5D7BCA44155}"/>
                  </a:ext>
                </a:extLst>
              </p:cNvPr>
              <p:cNvCxnSpPr/>
              <p:nvPr/>
            </p:nvCxnSpPr>
            <p:spPr>
              <a:xfrm>
                <a:off x="7998143" y="2008416"/>
                <a:ext cx="248705" cy="176786"/>
              </a:xfrm>
              <a:prstGeom prst="line">
                <a:avLst/>
              </a:prstGeom>
              <a:noFill/>
              <a:ln w="19050" cap="flat" cmpd="sng" algn="ctr">
                <a:solidFill>
                  <a:srgbClr val="4BC5DE"/>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63" name="Picture 62">
              <a:extLst>
                <a:ext uri="{FF2B5EF4-FFF2-40B4-BE49-F238E27FC236}">
                  <a16:creationId xmlns:a16="http://schemas.microsoft.com/office/drawing/2014/main" id="{65383837-475A-A890-E730-FC7C6FAAAC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1128" y="2970988"/>
              <a:ext cx="833853" cy="914224"/>
            </a:xfrm>
            <a:prstGeom prst="rect">
              <a:avLst/>
            </a:prstGeom>
          </p:spPr>
        </p:pic>
        <p:pic>
          <p:nvPicPr>
            <p:cNvPr id="64" name="Picture 63">
              <a:extLst>
                <a:ext uri="{FF2B5EF4-FFF2-40B4-BE49-F238E27FC236}">
                  <a16:creationId xmlns:a16="http://schemas.microsoft.com/office/drawing/2014/main" id="{5F8BC785-204A-833F-7427-86EAE994C6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5400" y="3597312"/>
              <a:ext cx="819717" cy="898726"/>
            </a:xfrm>
            <a:prstGeom prst="rect">
              <a:avLst/>
            </a:prstGeom>
          </p:spPr>
        </p:pic>
      </p:grpSp>
    </p:spTree>
    <p:extLst>
      <p:ext uri="{BB962C8B-B14F-4D97-AF65-F5344CB8AC3E}">
        <p14:creationId xmlns:p14="http://schemas.microsoft.com/office/powerpoint/2010/main" val="324956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8CA7958-7E19-73BD-A7E2-D8F8F051D9D7}"/>
              </a:ext>
            </a:extLst>
          </p:cNvPr>
          <p:cNvGrpSpPr/>
          <p:nvPr/>
        </p:nvGrpSpPr>
        <p:grpSpPr>
          <a:xfrm>
            <a:off x="893106" y="250149"/>
            <a:ext cx="9094363" cy="6310907"/>
            <a:chOff x="1010815" y="231634"/>
            <a:chExt cx="8564079" cy="5942924"/>
          </a:xfrm>
        </p:grpSpPr>
        <p:grpSp>
          <p:nvGrpSpPr>
            <p:cNvPr id="26" name="Group 25">
              <a:extLst>
                <a:ext uri="{FF2B5EF4-FFF2-40B4-BE49-F238E27FC236}">
                  <a16:creationId xmlns:a16="http://schemas.microsoft.com/office/drawing/2014/main" id="{97AA6972-3BC7-33BF-B1EB-85BBB0BB0715}"/>
                </a:ext>
              </a:extLst>
            </p:cNvPr>
            <p:cNvGrpSpPr/>
            <p:nvPr/>
          </p:nvGrpSpPr>
          <p:grpSpPr>
            <a:xfrm>
              <a:off x="1010815" y="231634"/>
              <a:ext cx="8564079" cy="5942924"/>
              <a:chOff x="1010815" y="231634"/>
              <a:chExt cx="8564079" cy="5942924"/>
            </a:xfrm>
          </p:grpSpPr>
          <p:grpSp>
            <p:nvGrpSpPr>
              <p:cNvPr id="25" name="Group 24">
                <a:extLst>
                  <a:ext uri="{FF2B5EF4-FFF2-40B4-BE49-F238E27FC236}">
                    <a16:creationId xmlns:a16="http://schemas.microsoft.com/office/drawing/2014/main" id="{2A30AE25-EDD8-8EC0-F8A6-E0DD2E237288}"/>
                  </a:ext>
                </a:extLst>
              </p:cNvPr>
              <p:cNvGrpSpPr/>
              <p:nvPr/>
            </p:nvGrpSpPr>
            <p:grpSpPr>
              <a:xfrm>
                <a:off x="1010815" y="231634"/>
                <a:ext cx="8564079" cy="5942924"/>
                <a:chOff x="1010815" y="231634"/>
                <a:chExt cx="8564079" cy="5942924"/>
              </a:xfrm>
            </p:grpSpPr>
            <p:pic>
              <p:nvPicPr>
                <p:cNvPr id="5" name="Picture 4" descr="A graph of a graph with a computer screen&#10;&#10;Description automatically generated with medium confidence">
                  <a:extLst>
                    <a:ext uri="{FF2B5EF4-FFF2-40B4-BE49-F238E27FC236}">
                      <a16:creationId xmlns:a16="http://schemas.microsoft.com/office/drawing/2014/main" id="{138EB524-49CA-5BCE-A547-019E96EE3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065"/>
                <a:stretch/>
              </p:blipFill>
              <p:spPr>
                <a:xfrm>
                  <a:off x="1010815" y="231634"/>
                  <a:ext cx="8564079" cy="5942924"/>
                </a:xfrm>
                <a:prstGeom prst="rect">
                  <a:avLst/>
                </a:prstGeom>
              </p:spPr>
            </p:pic>
            <p:sp>
              <p:nvSpPr>
                <p:cNvPr id="22" name="Rectangle 21">
                  <a:extLst>
                    <a:ext uri="{FF2B5EF4-FFF2-40B4-BE49-F238E27FC236}">
                      <a16:creationId xmlns:a16="http://schemas.microsoft.com/office/drawing/2014/main" id="{DB293ED2-33CF-584C-0EE8-B2E105841EAC}"/>
                    </a:ext>
                  </a:extLst>
                </p:cNvPr>
                <p:cNvSpPr/>
                <p:nvPr/>
              </p:nvSpPr>
              <p:spPr>
                <a:xfrm>
                  <a:off x="5288280" y="3149600"/>
                  <a:ext cx="162560" cy="2001519"/>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4" name="TextBox 23">
                <a:extLst>
                  <a:ext uri="{FF2B5EF4-FFF2-40B4-BE49-F238E27FC236}">
                    <a16:creationId xmlns:a16="http://schemas.microsoft.com/office/drawing/2014/main" id="{B54AED87-C7EA-0272-211F-CB8024A1E65F}"/>
                  </a:ext>
                </a:extLst>
              </p:cNvPr>
              <p:cNvSpPr txBox="1"/>
              <p:nvPr/>
            </p:nvSpPr>
            <p:spPr>
              <a:xfrm>
                <a:off x="1574800" y="1797496"/>
                <a:ext cx="6097554" cy="369332"/>
              </a:xfrm>
              <a:prstGeom prst="rect">
                <a:avLst/>
              </a:prstGeom>
              <a:noFill/>
            </p:spPr>
            <p:txBody>
              <a:bodyPr wrap="square">
                <a:spAutoFit/>
              </a:bodyPr>
              <a:lstStyle/>
              <a:p>
                <a:r>
                  <a:rPr lang="en-IE" b="1" dirty="0">
                    <a:solidFill>
                      <a:schemeClr val="accent5"/>
                    </a:solidFill>
                  </a:rPr>
                  <a:t>80% with at least basic digital skills</a:t>
                </a:r>
                <a:endParaRPr lang="en-IE" dirty="0">
                  <a:solidFill>
                    <a:schemeClr val="accent5"/>
                  </a:solidFill>
                </a:endParaRPr>
              </a:p>
            </p:txBody>
          </p:sp>
        </p:grpSp>
        <p:cxnSp>
          <p:nvCxnSpPr>
            <p:cNvPr id="16" name="Straight Connector 15">
              <a:extLst>
                <a:ext uri="{FF2B5EF4-FFF2-40B4-BE49-F238E27FC236}">
                  <a16:creationId xmlns:a16="http://schemas.microsoft.com/office/drawing/2014/main" id="{64FE8F59-56A4-DF50-A5D9-08A4FD8897E1}"/>
                </a:ext>
              </a:extLst>
            </p:cNvPr>
            <p:cNvCxnSpPr/>
            <p:nvPr/>
          </p:nvCxnSpPr>
          <p:spPr>
            <a:xfrm>
              <a:off x="1574800" y="2182055"/>
              <a:ext cx="41148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9AF547-98F6-5BAB-5AF1-DB5EDE204B9A}"/>
                </a:ext>
              </a:extLst>
            </p:cNvPr>
            <p:cNvCxnSpPr>
              <a:cxnSpLocks/>
            </p:cNvCxnSpPr>
            <p:nvPr/>
          </p:nvCxnSpPr>
          <p:spPr>
            <a:xfrm>
              <a:off x="7863840" y="2182055"/>
              <a:ext cx="85153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BC76F4-3B77-0F1E-5DA9-0AD8C829DE04}"/>
                </a:ext>
              </a:extLst>
            </p:cNvPr>
            <p:cNvCxnSpPr>
              <a:cxnSpLocks/>
            </p:cNvCxnSpPr>
            <p:nvPr/>
          </p:nvCxnSpPr>
          <p:spPr>
            <a:xfrm>
              <a:off x="8892540" y="2176780"/>
              <a:ext cx="522923" cy="22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FD5367BF-AA0F-33DF-20B0-AD8ED5C1A45E}"/>
              </a:ext>
            </a:extLst>
          </p:cNvPr>
          <p:cNvSpPr/>
          <p:nvPr/>
        </p:nvSpPr>
        <p:spPr>
          <a:xfrm>
            <a:off x="10243439" y="408141"/>
            <a:ext cx="1606758" cy="161207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2023 data </a:t>
            </a:r>
            <a:r>
              <a:rPr lang="en-GB" sz="1600" dirty="0"/>
              <a:t>coming in December</a:t>
            </a:r>
            <a:endParaRPr lang="en-IE" sz="1600" dirty="0"/>
          </a:p>
        </p:txBody>
      </p:sp>
    </p:spTree>
    <p:extLst>
      <p:ext uri="{BB962C8B-B14F-4D97-AF65-F5344CB8AC3E}">
        <p14:creationId xmlns:p14="http://schemas.microsoft.com/office/powerpoint/2010/main" val="3408481968"/>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632</TotalTime>
  <Words>820</Words>
  <Application>Microsoft Office PowerPoint</Application>
  <PresentationFormat>Widescreen</PresentationFormat>
  <Paragraphs>120</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Söhne</vt:lpstr>
      <vt:lpstr>Wingdings</vt:lpstr>
      <vt:lpstr>Office Theme</vt:lpstr>
      <vt:lpstr>Eurostat Webinar on Job skills</vt:lpstr>
      <vt:lpstr>I. Job skills from the perspective of occupations,  level and field of education</vt:lpstr>
      <vt:lpstr>Highly skilled employment based on the occupation</vt:lpstr>
      <vt:lpstr>More people with a high level of education</vt:lpstr>
      <vt:lpstr>What about the field of education?</vt:lpstr>
      <vt:lpstr>What is overqualification rate?</vt:lpstr>
      <vt:lpstr>Measuring Digital Skills in the EU</vt:lpstr>
      <vt:lpstr>Digital Skills Indicator</vt:lpstr>
      <vt:lpstr>PowerPoint Presentation</vt:lpstr>
      <vt:lpstr>Digital Skills Divide</vt:lpstr>
      <vt:lpstr>Measuring Skills Utilization  in the EU</vt:lpstr>
      <vt:lpstr>Working time spent using digital devices</vt:lpstr>
      <vt:lpstr>The use of digital devices at work </vt:lpstr>
      <vt:lpstr>Working time spent on tasks involving social skills </vt:lpstr>
      <vt:lpstr>Distribution of levels of Repetitiveness by levels of Standardization, in 2022  </vt:lpstr>
      <vt:lpstr>IV. Most wanted skills and occupations: first results       </vt:lpstr>
      <vt:lpstr>Demand for skills: first insights from web-scraped data </vt:lpstr>
      <vt:lpstr>PowerPoint Presentation</vt:lpstr>
      <vt:lpstr>PowerPoint Presentation</vt:lpstr>
      <vt:lpstr>Demand for skills: next steps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Job skills through the lenses of the occupation,  level and field of education</dc:title>
  <dc:creator>ATANASOV Dilyan (ESTAT)</dc:creator>
  <cp:lastModifiedBy>IANNAZZONE Sabrina (ESTAT)</cp:lastModifiedBy>
  <cp:revision>33</cp:revision>
  <dcterms:created xsi:type="dcterms:W3CDTF">2023-10-18T11:05:33Z</dcterms:created>
  <dcterms:modified xsi:type="dcterms:W3CDTF">2023-10-26T10:33:32Z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2023-10-18T11:05:34Z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b7f2fcc5-f542-4752-b176-9101c9668566</vt:lpwstr>
  </property>
  <property fmtid="{D5CDD505-2E9C-101B-9397-08002B2CF9AE}" pid="8" name="MSIP_Label_6bd9ddd1-4d20-43f6-abfa-fc3c07406f94_ContentBits">
    <vt:lpwstr>0</vt:lpwstr>
  </property>
</Properties>
</file>