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5" r:id="rId2"/>
    <p:sldId id="306" r:id="rId3"/>
    <p:sldId id="307" r:id="rId4"/>
    <p:sldId id="310" r:id="rId5"/>
    <p:sldId id="312" r:id="rId6"/>
    <p:sldId id="314" r:id="rId7"/>
    <p:sldId id="315" r:id="rId8"/>
    <p:sldId id="316" r:id="rId9"/>
    <p:sldId id="318" r:id="rId10"/>
    <p:sldId id="320" r:id="rId11"/>
    <p:sldId id="321" r:id="rId12"/>
    <p:sldId id="326" r:id="rId13"/>
    <p:sldId id="322" r:id="rId14"/>
    <p:sldId id="323" r:id="rId15"/>
    <p:sldId id="324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4A9"/>
    <a:srgbClr val="8402F8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3898" autoAdjust="0"/>
    <p:restoredTop sz="56744" autoAdjust="0"/>
  </p:normalViewPr>
  <p:slideViewPr>
    <p:cSldViewPr snapToGrid="0">
      <p:cViewPr varScale="1">
        <p:scale>
          <a:sx n="64" d="100"/>
          <a:sy n="64" d="100"/>
        </p:scale>
        <p:origin x="792" y="4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607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035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44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07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99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5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446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81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2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0742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47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0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3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4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130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8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4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/databa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/databas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science-technology-innovation/overvie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327513" y="2351680"/>
            <a:ext cx="5013088" cy="1612142"/>
          </a:xfrm>
        </p:spPr>
        <p:txBody>
          <a:bodyPr>
            <a:noAutofit/>
          </a:bodyPr>
          <a:lstStyle/>
          <a:p>
            <a:r>
              <a:rPr lang="en-GB" dirty="0" smtClean="0"/>
              <a:t>High-technology and </a:t>
            </a:r>
            <a:br>
              <a:rPr lang="en-GB" dirty="0" smtClean="0"/>
            </a:br>
            <a:r>
              <a:rPr lang="en-GB" dirty="0" smtClean="0"/>
              <a:t>knowledge-intensive </a:t>
            </a:r>
            <a:br>
              <a:rPr lang="en-GB" dirty="0" smtClean="0"/>
            </a:br>
            <a:r>
              <a:rPr lang="en-GB" dirty="0" smtClean="0"/>
              <a:t>sectors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4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190" y="-79937"/>
            <a:ext cx="8229600" cy="1222512"/>
          </a:xfrm>
        </p:spPr>
        <p:txBody>
          <a:bodyPr/>
          <a:lstStyle/>
          <a:p>
            <a:r>
              <a:rPr lang="en-GB" dirty="0" smtClean="0"/>
              <a:t>Share of female R&amp;D personnel –by economic sector, 2019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705" y="1461053"/>
            <a:ext cx="5670316" cy="2454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226" y="1142575"/>
            <a:ext cx="5412983" cy="2678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82" y="4016991"/>
            <a:ext cx="5651041" cy="2607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6226" y="3915813"/>
            <a:ext cx="5584859" cy="27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2133"/>
            <a:ext cx="10164417" cy="122758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EU evolution of the number of women and their share in the total R&amp;D personnel and researchers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679712"/>
            <a:ext cx="9707773" cy="445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5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661" y="116633"/>
            <a:ext cx="9740348" cy="996550"/>
          </a:xfrm>
        </p:spPr>
        <p:txBody>
          <a:bodyPr/>
          <a:lstStyle/>
          <a:p>
            <a:r>
              <a:rPr lang="en-US" dirty="0"/>
              <a:t>Where to find our </a:t>
            </a:r>
            <a:r>
              <a:rPr lang="en-US" dirty="0" smtClean="0"/>
              <a:t>data?</a:t>
            </a:r>
            <a:br>
              <a:rPr lang="en-US" dirty="0" smtClean="0"/>
            </a:br>
            <a:r>
              <a:rPr lang="en-US" sz="2000" dirty="0">
                <a:hlinkClick r:id="rId3"/>
              </a:rPr>
              <a:t>https://ec.europa.eu/eurostat/data/database 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196704"/>
            <a:ext cx="8623852" cy="529970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11355" y="5972014"/>
            <a:ext cx="4320480" cy="5243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8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452" y="152096"/>
            <a:ext cx="8725406" cy="781339"/>
          </a:xfrm>
        </p:spPr>
        <p:txBody>
          <a:bodyPr/>
          <a:lstStyle/>
          <a:p>
            <a:r>
              <a:rPr lang="en-US" dirty="0"/>
              <a:t>Where to find our </a:t>
            </a:r>
            <a:r>
              <a:rPr lang="en-US" dirty="0" smtClean="0"/>
              <a:t>data?</a:t>
            </a:r>
            <a:br>
              <a:rPr lang="en-US" dirty="0" smtClean="0"/>
            </a:br>
            <a:r>
              <a:rPr lang="en-US" sz="2000" dirty="0">
                <a:solidFill>
                  <a:srgbClr val="034EA2"/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rgbClr val="034EA2"/>
                </a:solidFill>
                <a:hlinkClick r:id="rId3"/>
              </a:rPr>
              <a:t>ec.europa.eu/eurostat/data/database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093841"/>
            <a:ext cx="9359348" cy="559689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16695" y="5619034"/>
            <a:ext cx="4624469" cy="5122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130082" y="2683565"/>
            <a:ext cx="4727917" cy="4936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716694" y="4642954"/>
            <a:ext cx="7993835" cy="4955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2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7974"/>
            <a:ext cx="8965568" cy="1524125"/>
          </a:xfrm>
        </p:spPr>
        <p:txBody>
          <a:bodyPr/>
          <a:lstStyle/>
          <a:p>
            <a:r>
              <a:rPr lang="en-GB" dirty="0" smtClean="0"/>
              <a:t>For more information see our </a:t>
            </a:r>
            <a:r>
              <a:rPr lang="en-GB" dirty="0"/>
              <a:t>dedicated section</a:t>
            </a:r>
            <a:br>
              <a:rPr lang="en-GB" dirty="0"/>
            </a:br>
            <a:r>
              <a:rPr lang="en-GB" sz="2000" dirty="0">
                <a:hlinkClick r:id="rId3"/>
              </a:rPr>
              <a:t>https://ec.europa.eu/eurostat/web/science-technology-innovation/overview 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99455" y="1922267"/>
            <a:ext cx="8229600" cy="1702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281" y="4354702"/>
            <a:ext cx="8070502" cy="20355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610122" y="2501965"/>
            <a:ext cx="45719" cy="45719"/>
          </a:xfrm>
          <a:prstGeom prst="ellipse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26023" y="3287550"/>
            <a:ext cx="2088232" cy="439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215192" y="5445224"/>
            <a:ext cx="2952328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4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3681" y="4342078"/>
            <a:ext cx="6705762" cy="1390139"/>
          </a:xfrm>
        </p:spPr>
        <p:txBody>
          <a:bodyPr wrap="square" anchor="b" anchorCtr="0"/>
          <a:lstStyle/>
          <a:p>
            <a:r>
              <a:rPr lang="en-US" sz="788" b="1" dirty="0"/>
              <a:t>© European Union 2023</a:t>
            </a:r>
          </a:p>
          <a:p>
            <a:r>
              <a:rPr lang="en-US" sz="788" dirty="0"/>
              <a:t>Unless otherwise noted the reuse of this presentation is </a:t>
            </a:r>
            <a:r>
              <a:rPr lang="en-US" sz="788" dirty="0" err="1"/>
              <a:t>authorised</a:t>
            </a:r>
            <a:r>
              <a:rPr lang="en-US" sz="788" dirty="0"/>
              <a:t> under the </a:t>
            </a:r>
            <a:r>
              <a:rPr lang="en-US" sz="788" dirty="0">
                <a:hlinkClick r:id="rId3"/>
              </a:rPr>
              <a:t>CC BY 4.0 </a:t>
            </a:r>
            <a:r>
              <a:rPr lang="en-US" sz="788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788" dirty="0"/>
              <a:t>Slide </a:t>
            </a:r>
            <a:r>
              <a:rPr lang="en-US" sz="788" dirty="0">
                <a:solidFill>
                  <a:schemeClr val="accent6"/>
                </a:solidFill>
              </a:rPr>
              <a:t>xx</a:t>
            </a:r>
            <a:r>
              <a:rPr lang="en-US" sz="788" dirty="0"/>
              <a:t>: </a:t>
            </a:r>
            <a:r>
              <a:rPr lang="en-US" sz="788" dirty="0">
                <a:solidFill>
                  <a:schemeClr val="accent6"/>
                </a:solidFill>
              </a:rPr>
              <a:t>element concerned</a:t>
            </a:r>
            <a:r>
              <a:rPr lang="en-US" sz="788" dirty="0"/>
              <a:t>, source</a:t>
            </a:r>
            <a:r>
              <a:rPr lang="en-US" sz="788" dirty="0">
                <a:solidFill>
                  <a:schemeClr val="accent6"/>
                </a:solidFill>
              </a:rPr>
              <a:t>: e.g. Fotolia.com</a:t>
            </a:r>
            <a:r>
              <a:rPr lang="en-US" sz="788" dirty="0"/>
              <a:t>; Slide </a:t>
            </a:r>
            <a:r>
              <a:rPr lang="en-US" sz="788" dirty="0">
                <a:solidFill>
                  <a:schemeClr val="accent6"/>
                </a:solidFill>
              </a:rPr>
              <a:t>xx</a:t>
            </a:r>
            <a:r>
              <a:rPr lang="en-US" sz="788" dirty="0"/>
              <a:t>: </a:t>
            </a:r>
            <a:r>
              <a:rPr lang="en-US" sz="788" dirty="0">
                <a:solidFill>
                  <a:schemeClr val="accent6"/>
                </a:solidFill>
              </a:rPr>
              <a:t>element concerned</a:t>
            </a:r>
            <a:r>
              <a:rPr lang="en-US" sz="788" dirty="0"/>
              <a:t>, source: </a:t>
            </a:r>
            <a:r>
              <a:rPr lang="en-US" sz="788" dirty="0">
                <a:solidFill>
                  <a:schemeClr val="accent6"/>
                </a:solidFill>
              </a:rPr>
              <a:t>e.g. iStock.com</a:t>
            </a:r>
            <a:endParaRPr lang="en-GB" sz="788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93" y="4500936"/>
            <a:ext cx="767622" cy="2685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6C79FD-C571-418B-AB0F-5EE936C85276}" type="slidenum">
              <a:rPr lang="en-GB" sz="900" b="1">
                <a:solidFill>
                  <a:srgbClr val="4D4D4D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z="900" b="1" dirty="0">
              <a:solidFill>
                <a:srgbClr val="4D4D4D">
                  <a:tint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32657"/>
            <a:ext cx="8229600" cy="936625"/>
          </a:xfrm>
        </p:spPr>
        <p:txBody>
          <a:bodyPr/>
          <a:lstStyle/>
          <a:p>
            <a:r>
              <a:rPr lang="en-GB" dirty="0"/>
              <a:t>High-technology and </a:t>
            </a:r>
            <a:r>
              <a:rPr lang="en-GB" dirty="0" smtClean="0"/>
              <a:t>knowledge-intensive sectors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484785"/>
            <a:ext cx="8229600" cy="511256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8" y="1310245"/>
            <a:ext cx="4405272" cy="313517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517140" y="2492896"/>
            <a:ext cx="4971349" cy="3422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01011" y="2900872"/>
            <a:ext cx="475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5494"/>
                </a:solidFill>
                <a:latin typeface="Arial"/>
              </a:rPr>
              <a:t>activities classified based on the expenditure on R&amp;D (research and development)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6417" y="1854894"/>
            <a:ext cx="434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  <a:latin typeface="Arial"/>
              </a:rPr>
              <a:t>High-technology industries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517140" y="4797152"/>
            <a:ext cx="4971349" cy="3422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3366" y="4278559"/>
            <a:ext cx="497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  <a:latin typeface="Arial"/>
              </a:rPr>
              <a:t>Knowledge-intensive services 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6508" y="5301209"/>
            <a:ext cx="475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5494"/>
                </a:solidFill>
                <a:latin typeface="Arial"/>
              </a:rPr>
              <a:t>activities classified by the levels of tertiary-educated persons employed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218" y="4660921"/>
            <a:ext cx="451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Compared to HRST </a:t>
            </a:r>
          </a:p>
          <a:p>
            <a:r>
              <a:rPr lang="en-GB" i="1" dirty="0"/>
              <a:t>–persons are included regardless of their qualifications</a:t>
            </a:r>
          </a:p>
          <a:p>
            <a:r>
              <a:rPr lang="en-GB" i="1" dirty="0"/>
              <a:t>-cover a narrower part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11073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17" y="476673"/>
            <a:ext cx="9254688" cy="936625"/>
          </a:xfrm>
        </p:spPr>
        <p:txBody>
          <a:bodyPr/>
          <a:lstStyle/>
          <a:p>
            <a:r>
              <a:rPr lang="en-US" dirty="0" smtClean="0"/>
              <a:t>Classification of </a:t>
            </a:r>
            <a:r>
              <a:rPr lang="en-US" dirty="0" err="1" smtClean="0"/>
              <a:t>industriesand</a:t>
            </a:r>
            <a:r>
              <a:rPr lang="en-US" dirty="0" smtClean="0"/>
              <a:t> services - examples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889328"/>
              </p:ext>
            </p:extLst>
          </p:nvPr>
        </p:nvGraphicFramePr>
        <p:xfrm>
          <a:off x="838200" y="1805747"/>
          <a:ext cx="10906126" cy="416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063">
                  <a:extLst>
                    <a:ext uri="{9D8B030D-6E8A-4147-A177-3AD203B41FA5}">
                      <a16:colId xmlns:a16="http://schemas.microsoft.com/office/drawing/2014/main" val="1990818431"/>
                    </a:ext>
                  </a:extLst>
                </a:gridCol>
                <a:gridCol w="5453063">
                  <a:extLst>
                    <a:ext uri="{9D8B030D-6E8A-4147-A177-3AD203B41FA5}">
                      <a16:colId xmlns:a16="http://schemas.microsoft.com/office/drawing/2014/main" val="2543017511"/>
                    </a:ext>
                  </a:extLst>
                </a:gridCol>
              </a:tblGrid>
              <a:tr h="413380">
                <a:tc>
                  <a:txBody>
                    <a:bodyPr/>
                    <a:lstStyle/>
                    <a:p>
                      <a:r>
                        <a:rPr lang="en-GB" dirty="0" smtClean="0"/>
                        <a:t>Manufacturing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Services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00662"/>
                  </a:ext>
                </a:extLst>
              </a:tr>
              <a:tr h="71350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High-technology manufacturing</a:t>
                      </a:r>
                      <a:r>
                        <a:rPr lang="en-GB" dirty="0" smtClean="0"/>
                        <a:t>:</a:t>
                      </a:r>
                      <a:r>
                        <a:rPr lang="en-GB" baseline="0" dirty="0" smtClean="0"/>
                        <a:t> pharmaceutical, computers, electronics</a:t>
                      </a:r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b="1" dirty="0" smtClean="0"/>
                        <a:t>Knowledge</a:t>
                      </a:r>
                      <a:r>
                        <a:rPr lang="en-GB" b="1" baseline="0" dirty="0" smtClean="0"/>
                        <a:t> intensive services: </a:t>
                      </a:r>
                    </a:p>
                    <a:p>
                      <a:r>
                        <a:rPr lang="en-GB" baseline="0" dirty="0" smtClean="0"/>
                        <a:t>-water and air transport</a:t>
                      </a:r>
                    </a:p>
                    <a:p>
                      <a:r>
                        <a:rPr lang="en-GB" baseline="0" dirty="0" smtClean="0"/>
                        <a:t>-publishing, </a:t>
                      </a:r>
                      <a:r>
                        <a:rPr lang="en-GB" i="1" baseline="0" dirty="0" smtClean="0">
                          <a:solidFill>
                            <a:srgbClr val="002060"/>
                          </a:solidFill>
                        </a:rPr>
                        <a:t>video &amp; TV production, broadcasting, telecom, computer programming, information services</a:t>
                      </a:r>
                    </a:p>
                    <a:p>
                      <a:r>
                        <a:rPr lang="en-GB" baseline="0" dirty="0" smtClean="0"/>
                        <a:t>-consultancy, financial and legal activities -architecture, engineering, </a:t>
                      </a:r>
                      <a:r>
                        <a:rPr lang="en-GB" i="1" baseline="0" dirty="0" smtClean="0">
                          <a:solidFill>
                            <a:srgbClr val="002060"/>
                          </a:solidFill>
                        </a:rPr>
                        <a:t>scientific research</a:t>
                      </a:r>
                    </a:p>
                    <a:p>
                      <a:r>
                        <a:rPr lang="en-GB" baseline="0" dirty="0" smtClean="0"/>
                        <a:t>-public administration, HR, education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507058"/>
                  </a:ext>
                </a:extLst>
              </a:tr>
              <a:tr h="71350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Medium-high technology manufacturing: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aseline="0" dirty="0" smtClean="0"/>
                        <a:t>chemicals, machinery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114287"/>
                  </a:ext>
                </a:extLst>
              </a:tr>
              <a:tr h="75310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Medium-low technology manufacturing: </a:t>
                      </a:r>
                      <a:r>
                        <a:rPr lang="en-GB" dirty="0" smtClean="0"/>
                        <a:t>rubber,</a:t>
                      </a:r>
                      <a:r>
                        <a:rPr lang="en-GB" baseline="0" dirty="0" smtClean="0"/>
                        <a:t> petroleum, plastic products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337984"/>
                  </a:ext>
                </a:extLst>
              </a:tr>
              <a:tr h="139527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Low technology manufacturing: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aseline="0" dirty="0" smtClean="0"/>
                        <a:t>food, textile, wood, paper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High-technology knowledge-intensive services: </a:t>
                      </a:r>
                    </a:p>
                    <a:p>
                      <a:r>
                        <a:rPr lang="en-GB" sz="18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video &amp; TV production, broadcasting, telecom, computer programming, information services</a:t>
                      </a:r>
                    </a:p>
                    <a:p>
                      <a:r>
                        <a:rPr lang="en-US" sz="18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-scientific research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470149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16835" y="2027583"/>
            <a:ext cx="5675243" cy="9342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734878" y="4383157"/>
            <a:ext cx="6330813" cy="14908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9736509" y="695123"/>
            <a:ext cx="2376809" cy="914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High-technology sectors</a:t>
            </a:r>
            <a:endParaRPr lang="en-GB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33053" y="1378408"/>
            <a:ext cx="3703456" cy="9175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1189392" y="1636323"/>
            <a:ext cx="554934" cy="29714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304" y="476673"/>
            <a:ext cx="9650896" cy="936625"/>
          </a:xfrm>
        </p:spPr>
        <p:txBody>
          <a:bodyPr/>
          <a:lstStyle/>
          <a:p>
            <a:r>
              <a:rPr lang="en-US" dirty="0" smtClean="0"/>
              <a:t>EU participation of women in high-tech sectors - by country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790" y="1487862"/>
            <a:ext cx="10922471" cy="46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57" y="128787"/>
            <a:ext cx="10455965" cy="1272614"/>
          </a:xfrm>
        </p:spPr>
        <p:txBody>
          <a:bodyPr/>
          <a:lstStyle/>
          <a:p>
            <a:r>
              <a:rPr lang="en-GB" dirty="0" smtClean="0"/>
              <a:t>Gender balance of EU employment in high-technology and knowledge-intensive services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3365" y="1506281"/>
            <a:ext cx="9044609" cy="499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6511"/>
            <a:ext cx="9839739" cy="936625"/>
          </a:xfrm>
        </p:spPr>
        <p:txBody>
          <a:bodyPr/>
          <a:lstStyle/>
          <a:p>
            <a:r>
              <a:rPr lang="en-GB" dirty="0" smtClean="0"/>
              <a:t>Gender balance of EU scientists and engineers in some activity sectors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2940" y="1473136"/>
            <a:ext cx="8179904" cy="50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327513" y="2351680"/>
            <a:ext cx="5013088" cy="1612142"/>
          </a:xfrm>
        </p:spPr>
        <p:txBody>
          <a:bodyPr>
            <a:noAutofit/>
          </a:bodyPr>
          <a:lstStyle/>
          <a:p>
            <a:r>
              <a:rPr lang="en-GB" dirty="0" smtClean="0"/>
              <a:t>Research and development</a:t>
            </a:r>
            <a:br>
              <a:rPr lang="en-GB" dirty="0" smtClean="0"/>
            </a:br>
            <a:r>
              <a:rPr lang="en-GB" dirty="0" smtClean="0"/>
              <a:t>(R&amp;D)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4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5815"/>
            <a:ext cx="8229600" cy="936625"/>
          </a:xfrm>
        </p:spPr>
        <p:txBody>
          <a:bodyPr/>
          <a:lstStyle/>
          <a:p>
            <a:r>
              <a:rPr lang="en-GB" dirty="0" smtClean="0"/>
              <a:t>Research and development (R&amp;D)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484785"/>
            <a:ext cx="8229600" cy="5112567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632887" y="992297"/>
            <a:ext cx="555857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dirty="0">
                <a:latin typeface="Arial"/>
              </a:rPr>
              <a:t>R&amp;D: </a:t>
            </a:r>
            <a:r>
              <a:rPr lang="en-US" sz="2200" dirty="0">
                <a:latin typeface="Arial"/>
              </a:rPr>
              <a:t>systematic work to increase the stock of knowledge and to find new applications of existing knowledge</a:t>
            </a:r>
          </a:p>
          <a:p>
            <a:r>
              <a:rPr lang="en-US" sz="2200" dirty="0">
                <a:latin typeface="Arial"/>
              </a:rPr>
              <a:t>-cover all fields of knowledge (e.g. culture, society)</a:t>
            </a:r>
          </a:p>
          <a:p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899" y="3660729"/>
            <a:ext cx="592673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rgbClr val="0F5494"/>
                </a:solidFill>
                <a:latin typeface="Arial"/>
              </a:rPr>
              <a:t>R&amp;D personnel:</a:t>
            </a:r>
            <a:r>
              <a:rPr lang="en-US" sz="2200" dirty="0">
                <a:solidFill>
                  <a:srgbClr val="0F5494"/>
                </a:solidFill>
                <a:latin typeface="Arial"/>
              </a:rPr>
              <a:t> all persons employed or providing direct R&amp;D services (including R&amp;D managers, administrators and clerical staff)</a:t>
            </a:r>
          </a:p>
          <a:p>
            <a:endParaRPr lang="en-US" sz="2200" dirty="0">
              <a:solidFill>
                <a:srgbClr val="0F5494"/>
              </a:solidFill>
              <a:latin typeface="Arial"/>
            </a:endParaRPr>
          </a:p>
          <a:p>
            <a:r>
              <a:rPr lang="en-US" sz="2200" u="sng" dirty="0">
                <a:solidFill>
                  <a:srgbClr val="0F5494"/>
                </a:solidFill>
                <a:latin typeface="Arial"/>
              </a:rPr>
              <a:t>Researchers:</a:t>
            </a:r>
            <a:r>
              <a:rPr lang="en-US" sz="2200" dirty="0">
                <a:solidFill>
                  <a:srgbClr val="0F5494"/>
                </a:solidFill>
                <a:latin typeface="Arial"/>
              </a:rPr>
              <a:t> a subset of the R&amp;D personnel based on the level of responsibility in conducting research</a:t>
            </a:r>
          </a:p>
          <a:p>
            <a:endParaRPr lang="en-US" sz="2400" dirty="0">
              <a:solidFill>
                <a:srgbClr val="FF0000"/>
              </a:solidFill>
              <a:latin typeface="Arial"/>
            </a:endParaRPr>
          </a:p>
          <a:p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1" y="4477326"/>
            <a:ext cx="4439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Compared to HRST </a:t>
            </a:r>
          </a:p>
          <a:p>
            <a:r>
              <a:rPr lang="en-GB" i="1" dirty="0"/>
              <a:t>–excludes people not directly engaged on R&amp;D in their current work</a:t>
            </a:r>
          </a:p>
          <a:p>
            <a:r>
              <a:rPr lang="en-GB" i="1" dirty="0"/>
              <a:t>-includes anybody working on R&amp;D, regardless of occupation or qualification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0" y="1107472"/>
            <a:ext cx="3990860" cy="311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5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9434" y="238338"/>
            <a:ext cx="8958218" cy="936625"/>
          </a:xfrm>
        </p:spPr>
        <p:txBody>
          <a:bodyPr/>
          <a:lstStyle/>
          <a:p>
            <a:r>
              <a:rPr lang="en-GB" dirty="0" smtClean="0"/>
              <a:t>EU share of female R&amp;D personnel and researchers, by country, 2019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19420"/>
            <a:ext cx="9140687" cy="51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3230</TotalTime>
  <Words>486</Words>
  <Application>Microsoft Office PowerPoint</Application>
  <PresentationFormat>Widescreen</PresentationFormat>
  <Paragraphs>79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Office Theme</vt:lpstr>
      <vt:lpstr>High-technology and  knowledge-intensive  sectors</vt:lpstr>
      <vt:lpstr>High-technology and knowledge-intensive sectors</vt:lpstr>
      <vt:lpstr>Classification of industriesand services - examples</vt:lpstr>
      <vt:lpstr>EU participation of women in high-tech sectors - by country </vt:lpstr>
      <vt:lpstr>Gender balance of EU employment in high-technology and knowledge-intensive services </vt:lpstr>
      <vt:lpstr>Gender balance of EU scientists and engineers in some activity sectors</vt:lpstr>
      <vt:lpstr>Research and development (R&amp;D)</vt:lpstr>
      <vt:lpstr>Research and development (R&amp;D)</vt:lpstr>
      <vt:lpstr>EU share of female R&amp;D personnel and researchers, by country, 2019</vt:lpstr>
      <vt:lpstr>Share of female R&amp;D personnel –by economic sector, 2019</vt:lpstr>
      <vt:lpstr> EU evolution of the number of women and their share in the total R&amp;D personnel and researchers</vt:lpstr>
      <vt:lpstr>PowerPoint Presentation</vt:lpstr>
      <vt:lpstr>Where to find our data? https://ec.europa.eu/eurostat/data/database </vt:lpstr>
      <vt:lpstr>Where to find our data? https://ec.europa.eu/eurostat/data/database</vt:lpstr>
      <vt:lpstr>For more information see our dedicated section https://ec.europa.eu/eurostat/web/science-technology-innovation/overview 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DIEZ SOTO Alvaro (ESTAT)</dc:creator>
  <cp:lastModifiedBy>VAJU Sorina Carmen (ESTAT)</cp:lastModifiedBy>
  <cp:revision>142</cp:revision>
  <dcterms:created xsi:type="dcterms:W3CDTF">2023-02-20T08:47:32Z</dcterms:created>
  <dcterms:modified xsi:type="dcterms:W3CDTF">2023-03-06T10:46:51Z</dcterms:modified>
</cp:coreProperties>
</file>